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0"/>
  </p:notesMasterIdLst>
  <p:sldIdLst>
    <p:sldId id="265" r:id="rId2"/>
    <p:sldId id="722" r:id="rId3"/>
    <p:sldId id="434" r:id="rId4"/>
    <p:sldId id="430" r:id="rId5"/>
    <p:sldId id="723" r:id="rId6"/>
    <p:sldId id="724" r:id="rId7"/>
    <p:sldId id="778" r:id="rId8"/>
    <p:sldId id="779" r:id="rId9"/>
    <p:sldId id="725" r:id="rId10"/>
    <p:sldId id="726" r:id="rId11"/>
    <p:sldId id="730" r:id="rId12"/>
    <p:sldId id="728" r:id="rId13"/>
    <p:sldId id="727" r:id="rId14"/>
    <p:sldId id="729" r:id="rId15"/>
    <p:sldId id="735" r:id="rId16"/>
    <p:sldId id="736" r:id="rId17"/>
    <p:sldId id="738" r:id="rId18"/>
    <p:sldId id="773" r:id="rId19"/>
    <p:sldId id="737" r:id="rId20"/>
    <p:sldId id="739" r:id="rId21"/>
    <p:sldId id="731" r:id="rId22"/>
    <p:sldId id="732" r:id="rId23"/>
    <p:sldId id="734" r:id="rId24"/>
    <p:sldId id="741" r:id="rId25"/>
    <p:sldId id="742" r:id="rId26"/>
    <p:sldId id="740" r:id="rId27"/>
    <p:sldId id="743" r:id="rId28"/>
    <p:sldId id="747" r:id="rId29"/>
    <p:sldId id="771" r:id="rId30"/>
    <p:sldId id="772" r:id="rId31"/>
    <p:sldId id="748" r:id="rId32"/>
    <p:sldId id="774" r:id="rId33"/>
    <p:sldId id="720" r:id="rId34"/>
    <p:sldId id="721" r:id="rId35"/>
    <p:sldId id="744" r:id="rId36"/>
    <p:sldId id="751" r:id="rId37"/>
    <p:sldId id="745" r:id="rId38"/>
    <p:sldId id="746" r:id="rId39"/>
    <p:sldId id="750" r:id="rId40"/>
    <p:sldId id="752" r:id="rId41"/>
    <p:sldId id="753" r:id="rId42"/>
    <p:sldId id="755" r:id="rId43"/>
    <p:sldId id="754" r:id="rId44"/>
    <p:sldId id="770" r:id="rId45"/>
    <p:sldId id="766" r:id="rId46"/>
    <p:sldId id="776" r:id="rId47"/>
    <p:sldId id="775" r:id="rId48"/>
    <p:sldId id="777" r:id="rId49"/>
    <p:sldId id="764" r:id="rId50"/>
    <p:sldId id="767" r:id="rId51"/>
    <p:sldId id="759" r:id="rId52"/>
    <p:sldId id="760" r:id="rId53"/>
    <p:sldId id="761" r:id="rId54"/>
    <p:sldId id="762" r:id="rId55"/>
    <p:sldId id="763" r:id="rId56"/>
    <p:sldId id="765" r:id="rId57"/>
    <p:sldId id="768" r:id="rId58"/>
    <p:sldId id="757"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A5D"/>
    <a:srgbClr val="5C5CA8"/>
    <a:srgbClr val="7C0000"/>
    <a:srgbClr val="020200"/>
    <a:srgbClr val="225191"/>
    <a:srgbClr val="6EB381"/>
    <a:srgbClr val="3E3E99"/>
    <a:srgbClr val="E17617"/>
    <a:srgbClr val="98B85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8" autoAdjust="0"/>
    <p:restoredTop sz="93127" autoAdjust="0"/>
  </p:normalViewPr>
  <p:slideViewPr>
    <p:cSldViewPr snapToGrid="0" snapToObjects="1">
      <p:cViewPr varScale="1">
        <p:scale>
          <a:sx n="144" d="100"/>
          <a:sy n="144" d="100"/>
        </p:scale>
        <p:origin x="684" y="114"/>
      </p:cViewPr>
      <p:guideLst>
        <p:guide orient="horz" pos="1620"/>
        <p:guide pos="2880"/>
      </p:guideLst>
    </p:cSldViewPr>
  </p:slideViewPr>
  <p:notesTextViewPr>
    <p:cViewPr>
      <p:scale>
        <a:sx n="155" d="100"/>
        <a:sy n="155" d="100"/>
      </p:scale>
      <p:origin x="0" y="0"/>
    </p:cViewPr>
  </p:notesTextViewPr>
  <p:notesViewPr>
    <p:cSldViewPr snapToGrid="0" snapToObjects="1">
      <p:cViewPr varScale="1">
        <p:scale>
          <a:sx n="89" d="100"/>
          <a:sy n="89" d="100"/>
        </p:scale>
        <p:origin x="252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10/27/2023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257745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49</a:t>
            </a:fld>
            <a:endParaRPr lang="en-US"/>
          </a:p>
        </p:txBody>
      </p:sp>
    </p:spTree>
    <p:extLst>
      <p:ext uri="{BB962C8B-B14F-4D97-AF65-F5344CB8AC3E}">
        <p14:creationId xmlns:p14="http://schemas.microsoft.com/office/powerpoint/2010/main" val="325640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142347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52</a:t>
            </a:fld>
            <a:endParaRPr lang="en-US"/>
          </a:p>
        </p:txBody>
      </p:sp>
    </p:spTree>
    <p:extLst>
      <p:ext uri="{BB962C8B-B14F-4D97-AF65-F5344CB8AC3E}">
        <p14:creationId xmlns:p14="http://schemas.microsoft.com/office/powerpoint/2010/main" val="43803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311383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54</a:t>
            </a:fld>
            <a:endParaRPr lang="en-US"/>
          </a:p>
        </p:txBody>
      </p:sp>
    </p:spTree>
    <p:extLst>
      <p:ext uri="{BB962C8B-B14F-4D97-AF65-F5344CB8AC3E}">
        <p14:creationId xmlns:p14="http://schemas.microsoft.com/office/powerpoint/2010/main" val="161412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55</a:t>
            </a:fld>
            <a:endParaRPr lang="en-US"/>
          </a:p>
        </p:txBody>
      </p:sp>
    </p:spTree>
    <p:extLst>
      <p:ext uri="{BB962C8B-B14F-4D97-AF65-F5344CB8AC3E}">
        <p14:creationId xmlns:p14="http://schemas.microsoft.com/office/powerpoint/2010/main" val="390373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56</a:t>
            </a:fld>
            <a:endParaRPr lang="en-US"/>
          </a:p>
        </p:txBody>
      </p:sp>
    </p:spTree>
    <p:extLst>
      <p:ext uri="{BB962C8B-B14F-4D97-AF65-F5344CB8AC3E}">
        <p14:creationId xmlns:p14="http://schemas.microsoft.com/office/powerpoint/2010/main" val="320990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0" y="1"/>
            <a:ext cx="9143999" cy="580767"/>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3999" cy="599303"/>
          </a:xfrm>
        </p:spPr>
        <p:txBody>
          <a:bodyPr/>
          <a:lstStyle/>
          <a:p>
            <a:r>
              <a:rPr lang="en-US" dirty="0"/>
              <a:t>Simple Slide</a:t>
            </a:r>
          </a:p>
        </p:txBody>
      </p:sp>
      <p:sp>
        <p:nvSpPr>
          <p:cNvPr id="9" name="Text Placeholder 8"/>
          <p:cNvSpPr>
            <a:spLocks noGrp="1"/>
          </p:cNvSpPr>
          <p:nvPr>
            <p:ph type="body" sz="quarter" idx="10"/>
          </p:nvPr>
        </p:nvSpPr>
        <p:spPr>
          <a:xfrm>
            <a:off x="191530" y="704728"/>
            <a:ext cx="8120063" cy="362176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pli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3FBF5143-AAEF-353A-E9E1-B3181906601D}"/>
              </a:ext>
            </a:extLst>
          </p:cNvPr>
          <p:cNvSpPr>
            <a:spLocks noGrp="1"/>
          </p:cNvSpPr>
          <p:nvPr>
            <p:ph type="body" sz="quarter" idx="10"/>
          </p:nvPr>
        </p:nvSpPr>
        <p:spPr>
          <a:xfrm>
            <a:off x="407774" y="309313"/>
            <a:ext cx="8120063" cy="3212364"/>
          </a:xfrm>
        </p:spPr>
        <p:txBody>
          <a:bodyPr anchor="ctr">
            <a:normAutofit/>
          </a:bodyPr>
          <a:lstStyle>
            <a:lvl1pPr marL="0" indent="0" algn="ctr">
              <a:buNone/>
              <a:defRPr sz="4400"/>
            </a:lvl1pPr>
          </a:lstStyle>
          <a:p>
            <a:pPr lvl="0"/>
            <a:endParaRPr lang="en-US" dirty="0"/>
          </a:p>
        </p:txBody>
      </p:sp>
    </p:spTree>
    <p:extLst>
      <p:ext uri="{BB962C8B-B14F-4D97-AF65-F5344CB8AC3E}">
        <p14:creationId xmlns:p14="http://schemas.microsoft.com/office/powerpoint/2010/main" val="32159156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11659"/>
          </a:xfrm>
          <a:prstGeom prst="rect">
            <a:avLst/>
          </a:prstGeom>
          <a:solidFill>
            <a:schemeClr val="accent1"/>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40957" y="761856"/>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51" r:id="rId1"/>
    <p:sldLayoutId id="2147483653" r:id="rId2"/>
    <p:sldLayoutId id="2147483655" r:id="rId3"/>
    <p:sldLayoutId id="2147483667" r:id="rId4"/>
    <p:sldLayoutId id="2147483669" r:id="rId5"/>
  </p:sldLayoutIdLst>
  <p:hf hdr="0" ftr="0" dt="0"/>
  <p:txStyles>
    <p:titleStyle>
      <a:lvl1pPr marL="0" algn="l"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FAST/openfast/releases" TargetMode="External"/><Relationship Id="rId2" Type="http://schemas.openxmlformats.org/officeDocument/2006/relationships/hyperlink" Target="https://openfast.readthedocs.io/en/main/source/install/index.html"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openfast.readthedocs.io/en/dev/source/install/index.html#compile-from-sourc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openfast.readthedocs.io/en/" TargetMode="Externa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OpenFAST/openfast/blob/main/docs/OtherSupporting/OutListParameters.xlsx?raw=true"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ebranlard-openfast.readthedocs.io/en/doc/source/working.html#running-and-troubleshooting-a-simul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www.nrel.gov/docs/fy09osti/38060.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www.nrel.gov/wind/nwtc/turbsim.html" TargetMode="External"/><Relationship Id="rId7" Type="http://schemas.openxmlformats.org/officeDocument/2006/relationships/image" Target="../media/image56.png"/><Relationship Id="rId2" Type="http://schemas.openxmlformats.org/officeDocument/2006/relationships/hyperlink" Target="https://github.com/OpenFAST/openfast/releases" TargetMode="Externa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hyperlink" Target="https://ebranlard.github.io/viz3Dani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ebranlard-openfast.readthedocs.io/en/doc/source/working.html" TargetMode="External"/><Relationship Id="rId7" Type="http://schemas.openxmlformats.org/officeDocument/2006/relationships/image" Target="../media/image61.png"/><Relationship Id="rId2" Type="http://schemas.openxmlformats.org/officeDocument/2006/relationships/hyperlink" Target="https://openfast.readthedocs.io/en/" TargetMode="External"/><Relationship Id="rId1" Type="http://schemas.openxmlformats.org/officeDocument/2006/relationships/slideLayout" Target="../slideLayouts/slideLayout2.xml"/><Relationship Id="rId6" Type="http://schemas.openxmlformats.org/officeDocument/2006/relationships/hyperlink" Target="https://github.com/OpenFAST/openfast/discussions" TargetMode="External"/><Relationship Id="rId5" Type="http://schemas.openxmlformats.org/officeDocument/2006/relationships/hyperlink" Target="https://github.com/OpenFAST/openfast/issues" TargetMode="External"/><Relationship Id="rId4" Type="http://schemas.openxmlformats.org/officeDocument/2006/relationships/hyperlink" Target="https://forums.nrel.gov/"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OpenFAST/r-test/tree/main/glue-codes/openfast" TargetMode="External"/><Relationship Id="rId7" Type="http://schemas.openxmlformats.org/officeDocument/2006/relationships/image" Target="../media/image64.png"/><Relationship Id="rId2" Type="http://schemas.openxmlformats.org/officeDocument/2006/relationships/hyperlink" Target="https://openfast.readthedocs.io/en/main/source/user/api_change.html"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github.com/OpenFAST/r-tes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github.com/ebranlard/pyDatView/releases" TargetMode="External"/><Relationship Id="rId7" Type="http://schemas.openxmlformats.org/officeDocument/2006/relationships/image" Target="../media/image66.png"/><Relationship Id="rId2" Type="http://schemas.openxmlformats.org/officeDocument/2006/relationships/hyperlink" Target="https://github.com/ebranlard/pyDatView"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github.com/ebranlard/pyDatView/tree/dev#file-association" TargetMode="External"/><Relationship Id="rId4" Type="http://schemas.openxmlformats.org/officeDocument/2006/relationships/hyperlink" Target="https://github.com/ebranlard/pyDatView/tree/dev#quicklaunchshortcu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OpenFAST/python-toolbo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ebranlard/pyDatView" TargetMode="External"/><Relationship Id="rId3" Type="http://schemas.openxmlformats.org/officeDocument/2006/relationships/hyperlink" Target="https://github.com/NREL/ROSCO" TargetMode="External"/><Relationship Id="rId7" Type="http://schemas.openxmlformats.org/officeDocument/2006/relationships/hyperlink" Target="https://www.paraview.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WISDEM/WEIS" TargetMode="External"/><Relationship Id="rId5" Type="http://schemas.openxmlformats.org/officeDocument/2006/relationships/hyperlink" Target="https://github.com/OpenFAST/matlab-toolbox" TargetMode="External"/><Relationship Id="rId4" Type="http://schemas.openxmlformats.org/officeDocument/2006/relationships/hyperlink" Target="https://github.com/OpenFAST/python-toolbo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OpenFAST/python-toolbo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REL/ROSCO" TargetMode="External"/><Relationship Id="rId2" Type="http://schemas.openxmlformats.org/officeDocument/2006/relationships/hyperlink" Target="https://github.com/WISDEM/WE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openfast.readthedocs.io/en/dev/source/user/aerodyn-olaf/RunningOLAF.html#guidelin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hyperlink" Target="https://ebranlard-openfast.readthedocs.io/en/doc/source/working.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89318" y="1236122"/>
            <a:ext cx="7354682" cy="1588177"/>
          </a:xfrm>
        </p:spPr>
        <p:txBody>
          <a:bodyPr/>
          <a:lstStyle/>
          <a:p>
            <a:r>
              <a:rPr lang="en-US" dirty="0"/>
              <a:t>Practical usage of OpenFAST</a:t>
            </a:r>
          </a:p>
        </p:txBody>
      </p:sp>
      <p:sp>
        <p:nvSpPr>
          <p:cNvPr id="3" name="Text Placeholder 2"/>
          <p:cNvSpPr>
            <a:spLocks noGrp="1"/>
          </p:cNvSpPr>
          <p:nvPr>
            <p:ph type="body" sz="quarter" idx="11"/>
          </p:nvPr>
        </p:nvSpPr>
        <p:spPr>
          <a:xfrm>
            <a:off x="3346175" y="3803373"/>
            <a:ext cx="5556286" cy="1117795"/>
          </a:xfrm>
        </p:spPr>
        <p:txBody>
          <a:bodyPr/>
          <a:lstStyle/>
          <a:p>
            <a:r>
              <a:rPr lang="en-US" sz="1600" dirty="0"/>
              <a:t>Emmanuel Branlard  (NREL) </a:t>
            </a:r>
          </a:p>
          <a:p>
            <a:r>
              <a:rPr lang="en-US" sz="1600" dirty="0"/>
              <a:t>Jason Jonkman (NREL)</a:t>
            </a:r>
          </a:p>
          <a:p>
            <a:pPr algn="r"/>
            <a:r>
              <a:rPr lang="en-US" sz="1600" dirty="0"/>
              <a:t>NAWEA 2023</a:t>
            </a:r>
          </a:p>
        </p:txBody>
      </p:sp>
    </p:spTree>
    <p:extLst>
      <p:ext uri="{BB962C8B-B14F-4D97-AF65-F5344CB8AC3E}">
        <p14:creationId xmlns:p14="http://schemas.microsoft.com/office/powerpoint/2010/main" val="344410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Operating system and command prompt</a:t>
            </a:r>
          </a:p>
        </p:txBody>
      </p:sp>
      <p:sp>
        <p:nvSpPr>
          <p:cNvPr id="3" name="TextBox 2">
            <a:extLst>
              <a:ext uri="{FF2B5EF4-FFF2-40B4-BE49-F238E27FC236}">
                <a16:creationId xmlns:a16="http://schemas.microsoft.com/office/drawing/2014/main" id="{AE78496B-A7DD-209F-DFD8-4AFBD0A7E25B}"/>
              </a:ext>
            </a:extLst>
          </p:cNvPr>
          <p:cNvSpPr txBox="1"/>
          <p:nvPr/>
        </p:nvSpPr>
        <p:spPr>
          <a:xfrm>
            <a:off x="138078" y="742294"/>
            <a:ext cx="8846896"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0240AED-90FC-3FAC-2930-5C0660FF86C5}"/>
              </a:ext>
            </a:extLst>
          </p:cNvPr>
          <p:cNvSpPr txBox="1"/>
          <p:nvPr/>
        </p:nvSpPr>
        <p:spPr>
          <a:xfrm>
            <a:off x="0" y="1050071"/>
            <a:ext cx="5705475" cy="3877985"/>
          </a:xfrm>
          <a:prstGeom prst="rect">
            <a:avLst/>
          </a:prstGeom>
          <a:noFill/>
        </p:spPr>
        <p:txBody>
          <a:bodyPr wrap="square" rtlCol="0">
            <a:spAutoFit/>
          </a:bodyPr>
          <a:lstStyle/>
          <a:p>
            <a:pPr marL="342900" indent="-342900">
              <a:buFont typeface="Arial" panose="020B0604020202020204" pitchFamily="34" charset="0"/>
              <a:buChar char="•"/>
            </a:pPr>
            <a:r>
              <a:rPr lang="en-US" sz="1400" b="1" dirty="0"/>
              <a:t>OS1: </a:t>
            </a:r>
            <a:r>
              <a:rPr lang="en-US" sz="1400" dirty="0"/>
              <a:t>Can you open a terminal in a given folder from your file explorer?</a:t>
            </a:r>
            <a:br>
              <a:rPr lang="en-US" sz="1400" dirty="0"/>
            </a:br>
            <a:r>
              <a:rPr lang="en-US" sz="1000" dirty="0"/>
              <a:t>Application: run </a:t>
            </a:r>
            <a:r>
              <a:rPr lang="en-US" sz="1000" dirty="0" err="1"/>
              <a:t>openfast</a:t>
            </a:r>
            <a:r>
              <a:rPr lang="en-US" sz="1000" dirty="0"/>
              <a:t>/</a:t>
            </a:r>
            <a:r>
              <a:rPr lang="en-US" sz="1000" dirty="0" err="1"/>
              <a:t>turbsim</a:t>
            </a:r>
            <a:r>
              <a:rPr lang="en-US" sz="1000" dirty="0"/>
              <a:t> from a given folder</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OS2: </a:t>
            </a:r>
            <a:r>
              <a:rPr lang="en-US" sz="1400" dirty="0"/>
              <a:t>Can you compare </a:t>
            </a:r>
            <a:r>
              <a:rPr lang="en-US" sz="1400" dirty="0">
                <a:solidFill>
                  <a:schemeClr val="accent1"/>
                </a:solidFill>
              </a:rPr>
              <a:t>two files?</a:t>
            </a:r>
            <a:r>
              <a:rPr lang="en-US" sz="1400" dirty="0"/>
              <a:t> </a:t>
            </a:r>
            <a:r>
              <a:rPr lang="en-US" sz="1400" dirty="0">
                <a:solidFill>
                  <a:schemeClr val="accent3"/>
                </a:solidFill>
              </a:rPr>
              <a:t>two folders</a:t>
            </a:r>
            <a:r>
              <a:rPr lang="en-US" sz="1400" dirty="0"/>
              <a:t>? </a:t>
            </a:r>
            <a:br>
              <a:rPr lang="en-US" sz="1400" dirty="0"/>
            </a:br>
            <a:r>
              <a:rPr lang="en-US" sz="1000" dirty="0"/>
              <a:t>Application: compare two input files (e.g. different version of conditions)</a:t>
            </a:r>
          </a:p>
          <a:p>
            <a:r>
              <a:rPr lang="en-US" sz="1400" dirty="0"/>
              <a:t>	</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OS3:</a:t>
            </a:r>
            <a:r>
              <a:rPr lang="en-US" sz="1400" dirty="0"/>
              <a:t> Can you copy/paste a filename from the file explorer to your terminal?</a:t>
            </a:r>
            <a:br>
              <a:rPr lang="en-US" sz="1400" dirty="0"/>
            </a:br>
            <a:r>
              <a:rPr lang="en-US" sz="1000" dirty="0"/>
              <a:t>Application: run </a:t>
            </a:r>
            <a:r>
              <a:rPr lang="en-US" sz="1000" dirty="0" err="1"/>
              <a:t>openfast</a:t>
            </a:r>
            <a:r>
              <a:rPr lang="en-US" sz="1000" dirty="0"/>
              <a:t>/</a:t>
            </a:r>
            <a:r>
              <a:rPr lang="en-US" sz="1000" dirty="0" err="1"/>
              <a:t>turbsim</a:t>
            </a:r>
            <a:r>
              <a:rPr lang="en-US" sz="1000" dirty="0"/>
              <a:t> on a given filename</a:t>
            </a: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OS4: </a:t>
            </a:r>
            <a:r>
              <a:rPr lang="en-US" sz="1400" dirty="0"/>
              <a:t>Can you add a directory to your system/user path so that binaries within this folder are accessible in your terminal?</a:t>
            </a:r>
            <a:br>
              <a:rPr lang="en-US" sz="1400" dirty="0"/>
            </a:br>
            <a:r>
              <a:rPr lang="en-US" sz="1000" dirty="0"/>
              <a:t>Application: put your </a:t>
            </a:r>
            <a:r>
              <a:rPr lang="en-US" sz="1000" dirty="0" err="1"/>
              <a:t>openfast</a:t>
            </a:r>
            <a:r>
              <a:rPr lang="en-US" sz="1000" dirty="0"/>
              <a:t> executables in one directory, access them everywhere</a:t>
            </a: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OS5: </a:t>
            </a:r>
            <a:r>
              <a:rPr lang="en-US" sz="1400" dirty="0"/>
              <a:t>Can you add an alias to your command prompt to shorten commands you often use?</a:t>
            </a:r>
            <a:br>
              <a:rPr lang="en-US" sz="1400" dirty="0"/>
            </a:br>
            <a:r>
              <a:rPr lang="en-US" sz="1000" dirty="0"/>
              <a:t>Application: alias `python path/to/</a:t>
            </a:r>
            <a:r>
              <a:rPr lang="en-US" sz="1000" dirty="0" err="1"/>
              <a:t>pydatview</a:t>
            </a:r>
            <a:r>
              <a:rPr lang="en-US" sz="1000" dirty="0"/>
              <a:t>` as </a:t>
            </a:r>
            <a:r>
              <a:rPr lang="en-US" sz="1000" dirty="0" err="1"/>
              <a:t>pydat</a:t>
            </a:r>
            <a:r>
              <a:rPr lang="en-US" sz="1000" dirty="0"/>
              <a:t>, or alias `git status` as `lg`</a:t>
            </a:r>
            <a:endParaRPr lang="en-US" sz="1400" dirty="0"/>
          </a:p>
        </p:txBody>
      </p:sp>
      <p:grpSp>
        <p:nvGrpSpPr>
          <p:cNvPr id="6" name="Group 5">
            <a:extLst>
              <a:ext uri="{FF2B5EF4-FFF2-40B4-BE49-F238E27FC236}">
                <a16:creationId xmlns:a16="http://schemas.microsoft.com/office/drawing/2014/main" id="{BFAE7CD0-EDF9-7EC4-03CA-545DD53E74E9}"/>
              </a:ext>
            </a:extLst>
          </p:cNvPr>
          <p:cNvGrpSpPr/>
          <p:nvPr/>
        </p:nvGrpSpPr>
        <p:grpSpPr>
          <a:xfrm>
            <a:off x="4691270" y="859832"/>
            <a:ext cx="4221887" cy="2080541"/>
            <a:chOff x="4691270" y="859832"/>
            <a:chExt cx="4221887" cy="2080541"/>
          </a:xfrm>
        </p:grpSpPr>
        <p:pic>
          <p:nvPicPr>
            <p:cNvPr id="8" name="Picture 7">
              <a:extLst>
                <a:ext uri="{FF2B5EF4-FFF2-40B4-BE49-F238E27FC236}">
                  <a16:creationId xmlns:a16="http://schemas.microsoft.com/office/drawing/2014/main" id="{8194B40C-29FD-D5CD-DCE9-8E1C17E6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270" y="1403121"/>
              <a:ext cx="3286537" cy="1044575"/>
            </a:xfrm>
            <a:prstGeom prst="rect">
              <a:avLst/>
            </a:prstGeom>
            <a:ln w="28575">
              <a:solidFill>
                <a:schemeClr val="accent2"/>
              </a:solidFill>
            </a:ln>
          </p:spPr>
        </p:pic>
        <p:pic>
          <p:nvPicPr>
            <p:cNvPr id="10" name="Picture 9">
              <a:extLst>
                <a:ext uri="{FF2B5EF4-FFF2-40B4-BE49-F238E27FC236}">
                  <a16:creationId xmlns:a16="http://schemas.microsoft.com/office/drawing/2014/main" id="{A4003CAF-5582-3F49-37DF-C38B6598C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386" y="859832"/>
              <a:ext cx="755771" cy="2080541"/>
            </a:xfrm>
            <a:prstGeom prst="rect">
              <a:avLst/>
            </a:prstGeom>
            <a:ln w="28575">
              <a:solidFill>
                <a:schemeClr val="accent3"/>
              </a:solidFill>
            </a:ln>
          </p:spPr>
        </p:pic>
      </p:grpSp>
    </p:spTree>
    <p:extLst>
      <p:ext uri="{BB962C8B-B14F-4D97-AF65-F5344CB8AC3E}">
        <p14:creationId xmlns:p14="http://schemas.microsoft.com/office/powerpoint/2010/main" val="123350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OpenFAST Features</a:t>
            </a:r>
          </a:p>
        </p:txBody>
      </p:sp>
      <p:sp>
        <p:nvSpPr>
          <p:cNvPr id="4" name="TextBox 3">
            <a:extLst>
              <a:ext uri="{FF2B5EF4-FFF2-40B4-BE49-F238E27FC236}">
                <a16:creationId xmlns:a16="http://schemas.microsoft.com/office/drawing/2014/main" id="{B0240AED-90FC-3FAC-2930-5C0660FF86C5}"/>
              </a:ext>
            </a:extLst>
          </p:cNvPr>
          <p:cNvSpPr txBox="1"/>
          <p:nvPr/>
        </p:nvSpPr>
        <p:spPr>
          <a:xfrm>
            <a:off x="47760" y="589700"/>
            <a:ext cx="5489041" cy="5670783"/>
          </a:xfrm>
          <a:prstGeom prst="rect">
            <a:avLst/>
          </a:prstGeom>
          <a:noFill/>
        </p:spPr>
        <p:txBody>
          <a:bodyPr wrap="square" rtlCol="0">
            <a:spAutoFit/>
          </a:bodyPr>
          <a:lstStyle/>
          <a:p>
            <a:pPr marL="342900" indent="-342900">
              <a:buFont typeface="Arial" panose="020B0604020202020204" pitchFamily="34" charset="0"/>
              <a:buChar char="•"/>
            </a:pPr>
            <a:r>
              <a:rPr lang="en-US" sz="1400" b="1" dirty="0"/>
              <a:t>OF1:</a:t>
            </a:r>
            <a:r>
              <a:rPr lang="en-US" sz="1400" dirty="0"/>
              <a:t> How to </a:t>
            </a:r>
            <a:r>
              <a:rPr lang="en-US" sz="1400" dirty="0">
                <a:solidFill>
                  <a:schemeClr val="accent5"/>
                </a:solidFill>
              </a:rPr>
              <a:t>3D-visualize</a:t>
            </a:r>
            <a:r>
              <a:rPr lang="en-US" sz="1400" dirty="0"/>
              <a:t> the results of an OpenFAST simulation? </a:t>
            </a:r>
            <a:br>
              <a:rPr lang="en-US" sz="1400" dirty="0"/>
            </a:br>
            <a:r>
              <a:rPr lang="en-US" sz="900" dirty="0"/>
              <a:t>Hint: use </a:t>
            </a:r>
            <a:r>
              <a:rPr lang="en-US" sz="900" dirty="0" err="1"/>
              <a:t>WrVTK</a:t>
            </a:r>
            <a:endParaRPr lang="en-US" sz="9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OF2: </a:t>
            </a:r>
            <a:r>
              <a:rPr lang="en-US" sz="1400" dirty="0"/>
              <a:t>How to export </a:t>
            </a:r>
            <a:r>
              <a:rPr lang="en-US" sz="1400" dirty="0">
                <a:solidFill>
                  <a:schemeClr val="accent4"/>
                </a:solidFill>
              </a:rPr>
              <a:t>velocity and vorticity fields </a:t>
            </a:r>
            <a:r>
              <a:rPr lang="en-US" sz="1400" dirty="0"/>
              <a:t>with OLAF? </a:t>
            </a:r>
            <a:br>
              <a:rPr lang="en-US" sz="1400" dirty="0"/>
            </a:br>
            <a:r>
              <a:rPr lang="en-US" sz="900" dirty="0"/>
              <a:t>Hint: use the grid outputs of OLAF</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OF3: </a:t>
            </a:r>
            <a:r>
              <a:rPr lang="en-US" sz="1400" dirty="0"/>
              <a:t>How to export the axial induction for </a:t>
            </a:r>
            <a:r>
              <a:rPr lang="en-US" sz="1400" dirty="0">
                <a:solidFill>
                  <a:schemeClr val="accent1"/>
                </a:solidFill>
              </a:rPr>
              <a:t>all the nodes </a:t>
            </a:r>
            <a:r>
              <a:rPr lang="en-US" sz="1400" dirty="0"/>
              <a:t>of blade 1?</a:t>
            </a:r>
            <a:br>
              <a:rPr lang="en-US" sz="1200" dirty="0"/>
            </a:br>
            <a:r>
              <a:rPr lang="en-US" sz="900" dirty="0"/>
              <a:t>Hint: look for </a:t>
            </a:r>
            <a:r>
              <a:rPr lang="en-US" sz="900" dirty="0" err="1">
                <a:latin typeface="Consolas" panose="020B0609020204030204" pitchFamily="49" charset="0"/>
              </a:rPr>
              <a:t>BldNd_BladesOut</a:t>
            </a:r>
            <a:r>
              <a:rPr lang="en-US" sz="900" dirty="0"/>
              <a:t> in the documentation.  </a:t>
            </a:r>
            <a:br>
              <a:rPr lang="en-US" sz="900" dirty="0"/>
            </a:br>
            <a:r>
              <a:rPr lang="en-US" sz="900" dirty="0"/>
              <a:t>NOTE: you can use </a:t>
            </a:r>
            <a:r>
              <a:rPr lang="en-US" sz="900" dirty="0" err="1"/>
              <a:t>pyDatView</a:t>
            </a:r>
            <a:r>
              <a:rPr lang="en-US" sz="900" dirty="0"/>
              <a:t> (FAST Radial average), and/or the python-toolbox examples input_output/examples/Example_RadialPostPro.py to look at the average results. </a:t>
            </a:r>
          </a:p>
          <a:p>
            <a:endParaRPr lang="en-US" sz="1050" dirty="0"/>
          </a:p>
          <a:p>
            <a:pPr marL="342900" indent="-342900">
              <a:buFont typeface="Arial" panose="020B0604020202020204" pitchFamily="34" charset="0"/>
              <a:buChar char="•"/>
            </a:pPr>
            <a:r>
              <a:rPr lang="en-US" sz="1400" b="1" dirty="0"/>
              <a:t>OF4: </a:t>
            </a:r>
            <a:r>
              <a:rPr lang="en-US" sz="1400" dirty="0"/>
              <a:t>How to export and visualize the </a:t>
            </a:r>
            <a:r>
              <a:rPr lang="en-US" sz="1400" dirty="0">
                <a:solidFill>
                  <a:schemeClr val="accent3"/>
                </a:solidFill>
              </a:rPr>
              <a:t>mode shapes </a:t>
            </a:r>
            <a:r>
              <a:rPr lang="en-US" sz="1400" dirty="0"/>
              <a:t>of a substructure in SubDyn?</a:t>
            </a:r>
            <a:br>
              <a:rPr lang="en-US" sz="1400" dirty="0"/>
            </a:br>
            <a:r>
              <a:rPr lang="en-US" sz="900" dirty="0"/>
              <a:t>Hint: select JSON export in SubDyn input file</a:t>
            </a:r>
            <a:br>
              <a:rPr lang="en-US" sz="900" dirty="0"/>
            </a:br>
            <a:r>
              <a:rPr lang="en-US" sz="900" dirty="0"/>
              <a:t>         and use the webapp viz3danim</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OF5</a:t>
            </a:r>
            <a:r>
              <a:rPr lang="en-US" sz="1400" dirty="0"/>
              <a:t>: How to run an OpenFAST linearization? Generate a </a:t>
            </a:r>
            <a:r>
              <a:rPr lang="en-US" sz="1400" dirty="0">
                <a:solidFill>
                  <a:schemeClr val="accent6"/>
                </a:solidFill>
              </a:rPr>
              <a:t>Campbell diagram</a:t>
            </a:r>
            <a:r>
              <a:rPr lang="en-US" sz="1400" dirty="0"/>
              <a:t>? </a:t>
            </a:r>
            <a:br>
              <a:rPr lang="en-US" sz="1400" dirty="0"/>
            </a:br>
            <a:r>
              <a:rPr lang="en-US" sz="900" dirty="0"/>
              <a:t>Hint: use the option </a:t>
            </a:r>
            <a:r>
              <a:rPr lang="en-US" sz="800" dirty="0">
                <a:latin typeface="Consolas" panose="020B0609020204030204" pitchFamily="49" charset="0"/>
              </a:rPr>
              <a:t>Linearize</a:t>
            </a:r>
            <a:r>
              <a:rPr lang="en-US" sz="900" dirty="0"/>
              <a:t>, and some python-toolbox tools</a:t>
            </a:r>
            <a:br>
              <a:rPr lang="en-US" sz="1400" dirty="0"/>
            </a:br>
            <a:endParaRPr lang="en-US" sz="1400" dirty="0"/>
          </a:p>
          <a:p>
            <a:pPr marL="342900" indent="-342900">
              <a:buFont typeface="Arial" panose="020B0604020202020204" pitchFamily="34" charset="0"/>
              <a:buChar char="•"/>
            </a:pPr>
            <a:r>
              <a:rPr lang="en-US" sz="1400" b="1" dirty="0"/>
              <a:t>OF6</a:t>
            </a:r>
            <a:r>
              <a:rPr lang="en-US" sz="1400" dirty="0"/>
              <a:t>: Can you prescribe a load time series at the tower top?</a:t>
            </a:r>
            <a:br>
              <a:rPr lang="en-US" sz="1400" dirty="0"/>
            </a:br>
            <a:r>
              <a:rPr lang="en-US" sz="900" dirty="0"/>
              <a:t>Hint: Use a nacelle structural controller, see “</a:t>
            </a:r>
            <a:r>
              <a:rPr lang="en-US" sz="800" dirty="0" err="1">
                <a:latin typeface="Consolas" panose="020B0609020204030204" pitchFamily="49" charset="0"/>
              </a:rPr>
              <a:t>NumNStC</a:t>
            </a:r>
            <a:r>
              <a:rPr lang="en-US" sz="900" dirty="0"/>
              <a:t>” </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6F2CD8DF-59CE-FE2A-0B0F-F3F3FC6EF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308" y="2099807"/>
            <a:ext cx="2166245" cy="1111113"/>
          </a:xfrm>
          <a:prstGeom prst="rect">
            <a:avLst/>
          </a:prstGeom>
          <a:ln w="28575">
            <a:solidFill>
              <a:schemeClr val="accent1"/>
            </a:solidFill>
          </a:ln>
        </p:spPr>
      </p:pic>
      <p:pic>
        <p:nvPicPr>
          <p:cNvPr id="11" name="Picture 10">
            <a:extLst>
              <a:ext uri="{FF2B5EF4-FFF2-40B4-BE49-F238E27FC236}">
                <a16:creationId xmlns:a16="http://schemas.microsoft.com/office/drawing/2014/main" id="{0FAFBE03-7332-1A3F-ACAC-D11D660E7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611" y="3392469"/>
            <a:ext cx="1810311" cy="1305865"/>
          </a:xfrm>
          <a:prstGeom prst="rect">
            <a:avLst/>
          </a:prstGeom>
          <a:ln w="28575">
            <a:solidFill>
              <a:schemeClr val="accent3"/>
            </a:solidFill>
          </a:ln>
        </p:spPr>
      </p:pic>
      <p:pic>
        <p:nvPicPr>
          <p:cNvPr id="13" name="Picture 12">
            <a:extLst>
              <a:ext uri="{FF2B5EF4-FFF2-40B4-BE49-F238E27FC236}">
                <a16:creationId xmlns:a16="http://schemas.microsoft.com/office/drawing/2014/main" id="{B231A76C-ED40-F22D-0020-E9A724FE931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108767" y="92764"/>
            <a:ext cx="987473" cy="1878043"/>
          </a:xfrm>
          <a:prstGeom prst="rect">
            <a:avLst/>
          </a:prstGeom>
          <a:ln w="28575">
            <a:solidFill>
              <a:schemeClr val="accent4"/>
            </a:solidFill>
          </a:ln>
        </p:spPr>
      </p:pic>
      <p:pic>
        <p:nvPicPr>
          <p:cNvPr id="15" name="Picture 14">
            <a:extLst>
              <a:ext uri="{FF2B5EF4-FFF2-40B4-BE49-F238E27FC236}">
                <a16:creationId xmlns:a16="http://schemas.microsoft.com/office/drawing/2014/main" id="{E43EC032-39DF-67AE-754F-E42F27C38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9107" y="1"/>
            <a:ext cx="1728648" cy="1789257"/>
          </a:xfrm>
          <a:prstGeom prst="rect">
            <a:avLst/>
          </a:prstGeom>
          <a:ln w="28575">
            <a:solidFill>
              <a:schemeClr val="accent5"/>
            </a:solidFill>
          </a:ln>
        </p:spPr>
      </p:pic>
      <p:pic>
        <p:nvPicPr>
          <p:cNvPr id="3" name="Picture 2">
            <a:extLst>
              <a:ext uri="{FF2B5EF4-FFF2-40B4-BE49-F238E27FC236}">
                <a16:creationId xmlns:a16="http://schemas.microsoft.com/office/drawing/2014/main" id="{D1FD2000-7829-85E0-D803-376965C783C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447085" y="3582827"/>
            <a:ext cx="1583635" cy="1517038"/>
          </a:xfrm>
          <a:prstGeom prst="rect">
            <a:avLst/>
          </a:prstGeom>
          <a:ln w="19050">
            <a:solidFill>
              <a:schemeClr val="accent6"/>
            </a:solidFill>
          </a:ln>
        </p:spPr>
      </p:pic>
    </p:spTree>
    <p:extLst>
      <p:ext uri="{BB962C8B-B14F-4D97-AF65-F5344CB8AC3E}">
        <p14:creationId xmlns:p14="http://schemas.microsoft.com/office/powerpoint/2010/main" val="63128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Tools</a:t>
            </a:r>
          </a:p>
        </p:txBody>
      </p:sp>
      <p:sp>
        <p:nvSpPr>
          <p:cNvPr id="3" name="TextBox 2">
            <a:extLst>
              <a:ext uri="{FF2B5EF4-FFF2-40B4-BE49-F238E27FC236}">
                <a16:creationId xmlns:a16="http://schemas.microsoft.com/office/drawing/2014/main" id="{AE78496B-A7DD-209F-DFD8-4AFBD0A7E25B}"/>
              </a:ext>
            </a:extLst>
          </p:cNvPr>
          <p:cNvSpPr txBox="1"/>
          <p:nvPr/>
        </p:nvSpPr>
        <p:spPr>
          <a:xfrm>
            <a:off x="138078" y="742294"/>
            <a:ext cx="8846896"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0240AED-90FC-3FAC-2930-5C0660FF86C5}"/>
              </a:ext>
            </a:extLst>
          </p:cNvPr>
          <p:cNvSpPr txBox="1"/>
          <p:nvPr/>
        </p:nvSpPr>
        <p:spPr>
          <a:xfrm>
            <a:off x="0" y="1050071"/>
            <a:ext cx="5989514" cy="3077766"/>
          </a:xfrm>
          <a:prstGeom prst="rect">
            <a:avLst/>
          </a:prstGeom>
          <a:noFill/>
        </p:spPr>
        <p:txBody>
          <a:bodyPr wrap="square" rtlCol="0">
            <a:spAutoFit/>
          </a:bodyPr>
          <a:lstStyle/>
          <a:p>
            <a:pPr marL="342900" indent="-342900">
              <a:buFont typeface="Arial" panose="020B0604020202020204" pitchFamily="34" charset="0"/>
              <a:buChar char="•"/>
            </a:pPr>
            <a:r>
              <a:rPr lang="en-US" sz="1400" b="1" dirty="0"/>
              <a:t>TO1: </a:t>
            </a:r>
            <a:r>
              <a:rPr lang="en-US" sz="1400" dirty="0"/>
              <a:t>Can you install the </a:t>
            </a:r>
            <a:r>
              <a:rPr lang="en-US" sz="1400" dirty="0">
                <a:solidFill>
                  <a:schemeClr val="accent1"/>
                </a:solidFill>
              </a:rPr>
              <a:t>python-toolbox</a:t>
            </a:r>
            <a:r>
              <a:rPr lang="en-US" sz="1400" dirty="0"/>
              <a:t>? </a:t>
            </a:r>
            <a:br>
              <a:rPr lang="en-US" sz="1400" dirty="0"/>
            </a:br>
            <a:r>
              <a:rPr lang="en-US" sz="1100" dirty="0"/>
              <a:t>Have a look at the different examples, try to run them and see if any can be relevant to your work:</a:t>
            </a:r>
          </a:p>
          <a:p>
            <a:pPr lvl="2"/>
            <a:r>
              <a:rPr lang="en-US" sz="1000" dirty="0">
                <a:latin typeface="Consolas" panose="020B0609020204030204" pitchFamily="49" charset="0"/>
              </a:rPr>
              <a:t>input_output/README.md</a:t>
            </a:r>
          </a:p>
          <a:p>
            <a:pPr lvl="1"/>
            <a:r>
              <a:rPr lang="en-US" sz="1000" dirty="0">
                <a:latin typeface="Consolas" panose="020B0609020204030204" pitchFamily="49" charset="0"/>
              </a:rPr>
              <a:t>	input_output/examples/*.py</a:t>
            </a:r>
          </a:p>
          <a:p>
            <a:pPr lvl="1"/>
            <a:r>
              <a:rPr lang="en-US" sz="1000" dirty="0">
                <a:latin typeface="Consolas" panose="020B0609020204030204" pitchFamily="49" charset="0"/>
              </a:rPr>
              <a:t>	airfoils/examples/*.py</a:t>
            </a:r>
          </a:p>
          <a:p>
            <a:pPr lvl="1"/>
            <a:r>
              <a:rPr lang="en-US" sz="1000" dirty="0">
                <a:latin typeface="Consolas" panose="020B0609020204030204" pitchFamily="49" charset="0"/>
              </a:rPr>
              <a:t>	case_generation/examples/*.py</a:t>
            </a:r>
          </a:p>
          <a:p>
            <a:pPr marL="342900" indent="-34290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TO2: </a:t>
            </a:r>
            <a:r>
              <a:rPr lang="en-US" sz="1400" dirty="0"/>
              <a:t>Can you install </a:t>
            </a:r>
            <a:r>
              <a:rPr lang="en-US" sz="1400" dirty="0" err="1">
                <a:solidFill>
                  <a:schemeClr val="accent3"/>
                </a:solidFill>
              </a:rPr>
              <a:t>pyDatView</a:t>
            </a:r>
            <a:r>
              <a:rPr lang="en-US" sz="1400" dirty="0"/>
              <a:t>? (try v0.4 or the latest dev version)</a:t>
            </a:r>
          </a:p>
          <a:p>
            <a:pPr marL="742950" lvl="1" indent="-285750">
              <a:buFont typeface="Arial" panose="020B0604020202020204" pitchFamily="34" charset="0"/>
              <a:buChar char="•"/>
            </a:pPr>
            <a:r>
              <a:rPr lang="en-US" sz="1100" dirty="0"/>
              <a:t>Open several OpenFAST input and output files at once.</a:t>
            </a:r>
          </a:p>
          <a:p>
            <a:pPr marL="742950" lvl="1" indent="-285750">
              <a:buFont typeface="Arial" panose="020B0604020202020204" pitchFamily="34" charset="0"/>
              <a:buChar char="•"/>
            </a:pPr>
            <a:r>
              <a:rPr lang="en-US" sz="1100" dirty="0"/>
              <a:t>Perform some FFT analyses, Compare signals, change the units.</a:t>
            </a:r>
          </a:p>
          <a:p>
            <a:pPr marL="742950" lvl="1" indent="-285750">
              <a:buFont typeface="Arial" panose="020B0604020202020204" pitchFamily="34" charset="0"/>
              <a:buChar char="•"/>
            </a:pPr>
            <a:r>
              <a:rPr lang="en-US" sz="1100" dirty="0"/>
              <a:t>Try the menu “</a:t>
            </a:r>
            <a:r>
              <a:rPr lang="en-US" sz="1000" dirty="0">
                <a:latin typeface="Consolas" panose="020B0609020204030204" pitchFamily="49" charset="0"/>
              </a:rPr>
              <a:t>Data/Fast Radial average”</a:t>
            </a:r>
            <a:r>
              <a:rPr lang="en-US" sz="1100" dirty="0"/>
              <a:t> on a simulation outputs that has multiple radial outputs (like </a:t>
            </a:r>
            <a:r>
              <a:rPr lang="en-US" sz="1000" dirty="0">
                <a:latin typeface="Consolas" panose="020B0609020204030204" pitchFamily="49" charset="0"/>
              </a:rPr>
              <a:t>AB1N001alpha</a:t>
            </a:r>
            <a:r>
              <a:rPr lang="en-US" sz="1100" dirty="0"/>
              <a:t>)</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p:txBody>
      </p:sp>
      <p:pic>
        <p:nvPicPr>
          <p:cNvPr id="9" name="Picture 8">
            <a:extLst>
              <a:ext uri="{FF2B5EF4-FFF2-40B4-BE49-F238E27FC236}">
                <a16:creationId xmlns:a16="http://schemas.microsoft.com/office/drawing/2014/main" id="{05A8E697-3403-3DBF-B8D6-500347794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274" y="36416"/>
            <a:ext cx="2968648" cy="2059752"/>
          </a:xfrm>
          <a:prstGeom prst="rect">
            <a:avLst/>
          </a:prstGeom>
          <a:ln w="28575">
            <a:solidFill>
              <a:schemeClr val="accent1"/>
            </a:solidFill>
          </a:ln>
        </p:spPr>
      </p:pic>
      <p:pic>
        <p:nvPicPr>
          <p:cNvPr id="6" name="Picture 5">
            <a:extLst>
              <a:ext uri="{FF2B5EF4-FFF2-40B4-BE49-F238E27FC236}">
                <a16:creationId xmlns:a16="http://schemas.microsoft.com/office/drawing/2014/main" id="{FB70C59F-280A-5F7B-C030-E0931ACB0EC8}"/>
              </a:ext>
            </a:extLst>
          </p:cNvPr>
          <p:cNvPicPr>
            <a:picLocks noChangeAspect="1"/>
          </p:cNvPicPr>
          <p:nvPr/>
        </p:nvPicPr>
        <p:blipFill>
          <a:blip r:embed="rId3"/>
          <a:stretch>
            <a:fillRect/>
          </a:stretch>
        </p:blipFill>
        <p:spPr>
          <a:xfrm>
            <a:off x="6015637" y="2352261"/>
            <a:ext cx="3011922" cy="2332382"/>
          </a:xfrm>
          <a:prstGeom prst="rect">
            <a:avLst/>
          </a:prstGeom>
          <a:ln w="28575">
            <a:solidFill>
              <a:schemeClr val="accent3"/>
            </a:solidFill>
          </a:ln>
        </p:spPr>
      </p:pic>
    </p:spTree>
    <p:extLst>
      <p:ext uri="{BB962C8B-B14F-4D97-AF65-F5344CB8AC3E}">
        <p14:creationId xmlns:p14="http://schemas.microsoft.com/office/powerpoint/2010/main" val="31904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Developers </a:t>
            </a:r>
            <a:r>
              <a:rPr lang="en-US" sz="3200" dirty="0"/>
              <a:t>[</a:t>
            </a:r>
            <a:r>
              <a:rPr lang="en-US" sz="3200" dirty="0">
                <a:solidFill>
                  <a:srgbClr val="C00000"/>
                </a:solidFill>
              </a:rPr>
              <a:t>L3</a:t>
            </a:r>
            <a:r>
              <a:rPr lang="en-US" sz="3200" dirty="0"/>
              <a:t>]</a:t>
            </a:r>
            <a:endParaRPr lang="en-US" dirty="0"/>
          </a:p>
        </p:txBody>
      </p:sp>
      <p:sp>
        <p:nvSpPr>
          <p:cNvPr id="3" name="TextBox 2">
            <a:extLst>
              <a:ext uri="{FF2B5EF4-FFF2-40B4-BE49-F238E27FC236}">
                <a16:creationId xmlns:a16="http://schemas.microsoft.com/office/drawing/2014/main" id="{AE78496B-A7DD-209F-DFD8-4AFBD0A7E25B}"/>
              </a:ext>
            </a:extLst>
          </p:cNvPr>
          <p:cNvSpPr txBox="1"/>
          <p:nvPr/>
        </p:nvSpPr>
        <p:spPr>
          <a:xfrm>
            <a:off x="138078" y="742294"/>
            <a:ext cx="8846896"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B0240AED-90FC-3FAC-2930-5C0660FF86C5}"/>
              </a:ext>
            </a:extLst>
          </p:cNvPr>
          <p:cNvSpPr txBox="1"/>
          <p:nvPr/>
        </p:nvSpPr>
        <p:spPr>
          <a:xfrm>
            <a:off x="0" y="1050071"/>
            <a:ext cx="8121227" cy="1877437"/>
          </a:xfrm>
          <a:prstGeom prst="rect">
            <a:avLst/>
          </a:prstGeom>
          <a:noFill/>
        </p:spPr>
        <p:txBody>
          <a:bodyPr wrap="square" rtlCol="0">
            <a:spAutoFit/>
          </a:bodyPr>
          <a:lstStyle/>
          <a:p>
            <a:pPr marL="342900" indent="-342900">
              <a:buFont typeface="Arial" panose="020B0604020202020204" pitchFamily="34" charset="0"/>
              <a:buChar char="•"/>
            </a:pPr>
            <a:r>
              <a:rPr lang="en-US" sz="1400" dirty="0"/>
              <a:t>Can you compile the </a:t>
            </a:r>
            <a:r>
              <a:rPr lang="en-US" sz="1400" dirty="0" err="1"/>
              <a:t>aerodyn_driver</a:t>
            </a:r>
            <a:r>
              <a:rPr lang="en-US" sz="1400" dirty="0"/>
              <a:t>, with OpenMP, debug and double precision?</a:t>
            </a:r>
            <a:br>
              <a:rPr lang="en-US" sz="1400" dirty="0"/>
            </a:br>
            <a:r>
              <a:rPr lang="en-US" sz="900" dirty="0"/>
              <a:t>Hint:  </a:t>
            </a:r>
            <a:r>
              <a:rPr lang="en-US" sz="900" dirty="0" err="1"/>
              <a:t>cmake</a:t>
            </a:r>
            <a:r>
              <a:rPr lang="en-US" sz="900" dirty="0"/>
              <a:t> options:  </a:t>
            </a:r>
            <a:r>
              <a:rPr lang="en-US" sz="800" dirty="0"/>
              <a:t> </a:t>
            </a:r>
            <a:r>
              <a:rPr lang="en-US" sz="800" dirty="0">
                <a:latin typeface="Consolas" panose="020B0609020204030204" pitchFamily="49" charset="0"/>
              </a:rPr>
              <a:t>-DOPENMP=ON -DDOUBLE_PRECISION=ON -DCMAKE_BUILD_TYPE=Debug </a:t>
            </a:r>
          </a:p>
          <a:p>
            <a:endParaRPr lang="en-US" sz="1400" dirty="0"/>
          </a:p>
          <a:p>
            <a:pPr marL="342900" indent="-342900">
              <a:buFont typeface="Arial" panose="020B0604020202020204" pitchFamily="34" charset="0"/>
              <a:buChar char="•"/>
            </a:pPr>
            <a:r>
              <a:rPr lang="en-US" sz="1400" dirty="0"/>
              <a:t>Can you run </a:t>
            </a:r>
            <a:r>
              <a:rPr lang="en-US" sz="1400" dirty="0" err="1"/>
              <a:t>ctests</a:t>
            </a:r>
            <a:r>
              <a:rPr lang="en-US" sz="1400" dirty="0"/>
              <a:t> for the </a:t>
            </a:r>
            <a:r>
              <a:rPr lang="en-US" sz="1400" dirty="0" err="1"/>
              <a:t>aerodyn_driver</a:t>
            </a:r>
            <a:r>
              <a:rPr lang="en-US" sz="1400" dirty="0"/>
              <a:t> only?</a:t>
            </a:r>
            <a:br>
              <a:rPr lang="en-US" sz="1400" dirty="0"/>
            </a:br>
            <a:r>
              <a:rPr lang="en-US" sz="900" dirty="0"/>
              <a:t>Hint: </a:t>
            </a:r>
            <a:r>
              <a:rPr lang="en-US" sz="900" dirty="0" err="1"/>
              <a:t>cmake</a:t>
            </a:r>
            <a:r>
              <a:rPr lang="en-US" sz="900" dirty="0"/>
              <a:t> options: </a:t>
            </a:r>
            <a:r>
              <a:rPr lang="en-US" sz="800" dirty="0">
                <a:latin typeface="Consolas" panose="020B0609020204030204" pitchFamily="49" charset="0"/>
              </a:rPr>
              <a:t>-DBUILD_TESTING=ON , </a:t>
            </a:r>
            <a:r>
              <a:rPr lang="en-US" sz="800" dirty="0" err="1">
                <a:latin typeface="Consolas" panose="020B0609020204030204" pitchFamily="49" charset="0"/>
              </a:rPr>
              <a:t>ctest</a:t>
            </a:r>
            <a:r>
              <a:rPr lang="en-US" sz="800" dirty="0">
                <a:latin typeface="Consolas" panose="020B0609020204030204" pitchFamily="49" charset="0"/>
              </a:rPr>
              <a:t> options: -R </a:t>
            </a:r>
            <a:r>
              <a:rPr lang="en-US" sz="800" dirty="0" err="1">
                <a:latin typeface="Consolas" panose="020B0609020204030204" pitchFamily="49" charset="0"/>
              </a:rPr>
              <a:t>ad_BAR</a:t>
            </a:r>
            <a:r>
              <a:rPr lang="en-US" sz="800" dirty="0">
                <a:latin typeface="Consolas" panose="020B0609020204030204" pitchFamily="49" charset="0"/>
              </a:rPr>
              <a:t>*</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Can you fork OpenFAST, create an issue, submit a pull request?</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p:txBody>
      </p:sp>
    </p:spTree>
    <p:extLst>
      <p:ext uri="{BB962C8B-B14F-4D97-AF65-F5344CB8AC3E}">
        <p14:creationId xmlns:p14="http://schemas.microsoft.com/office/powerpoint/2010/main" val="25535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F48D47-8E0E-D5D9-E9D8-4D36BC292D7C}"/>
              </a:ext>
            </a:extLst>
          </p:cNvPr>
          <p:cNvSpPr>
            <a:spLocks noGrp="1"/>
          </p:cNvSpPr>
          <p:nvPr>
            <p:ph type="body" sz="quarter" idx="10"/>
          </p:nvPr>
        </p:nvSpPr>
        <p:spPr/>
        <p:txBody>
          <a:bodyPr/>
          <a:lstStyle/>
          <a:p>
            <a:r>
              <a:rPr lang="en-US" sz="3600" dirty="0">
                <a:solidFill>
                  <a:schemeClr val="tx1"/>
                </a:solidFill>
              </a:rPr>
              <a:t>1. Chose your own adventure:</a:t>
            </a:r>
            <a:br>
              <a:rPr lang="en-US" sz="3600" dirty="0">
                <a:solidFill>
                  <a:schemeClr val="tx1"/>
                </a:solidFill>
              </a:rPr>
            </a:br>
            <a:br>
              <a:rPr lang="en-US" sz="3600" dirty="0">
                <a:solidFill>
                  <a:schemeClr val="tx1"/>
                </a:solidFill>
              </a:rPr>
            </a:br>
            <a:r>
              <a:rPr lang="en-US" sz="3600" dirty="0">
                <a:solidFill>
                  <a:schemeClr val="tx1"/>
                </a:solidFill>
              </a:rPr>
              <a:t>[</a:t>
            </a:r>
            <a:r>
              <a:rPr lang="en-US" sz="3600" dirty="0">
                <a:solidFill>
                  <a:srgbClr val="00B050"/>
                </a:solidFill>
              </a:rPr>
              <a:t>L1</a:t>
            </a:r>
            <a:r>
              <a:rPr lang="en-US" sz="3600" dirty="0">
                <a:solidFill>
                  <a:schemeClr val="tx1"/>
                </a:solidFill>
              </a:rPr>
              <a:t>] Become a standard user</a:t>
            </a:r>
            <a:endParaRPr lang="en-US" dirty="0"/>
          </a:p>
        </p:txBody>
      </p:sp>
    </p:spTree>
    <p:extLst>
      <p:ext uri="{BB962C8B-B14F-4D97-AF65-F5344CB8AC3E}">
        <p14:creationId xmlns:p14="http://schemas.microsoft.com/office/powerpoint/2010/main" val="24481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523F419E-9823-6784-E698-D3B57311F00B}"/>
              </a:ext>
            </a:extLst>
          </p:cNvPr>
          <p:cNvGrpSpPr/>
          <p:nvPr/>
        </p:nvGrpSpPr>
        <p:grpSpPr>
          <a:xfrm>
            <a:off x="6464160" y="2103387"/>
            <a:ext cx="2471531" cy="2809161"/>
            <a:chOff x="6464160" y="2103387"/>
            <a:chExt cx="2471531" cy="2809161"/>
          </a:xfrm>
        </p:grpSpPr>
        <p:sp>
          <p:nvSpPr>
            <p:cNvPr id="59" name="Rectangle 58">
              <a:extLst>
                <a:ext uri="{FF2B5EF4-FFF2-40B4-BE49-F238E27FC236}">
                  <a16:creationId xmlns:a16="http://schemas.microsoft.com/office/drawing/2014/main" id="{D1E1DDBE-EB41-AA9A-ACF4-39BDD596A595}"/>
                </a:ext>
              </a:extLst>
            </p:cNvPr>
            <p:cNvSpPr/>
            <p:nvPr/>
          </p:nvSpPr>
          <p:spPr>
            <a:xfrm>
              <a:off x="6464160" y="2103387"/>
              <a:ext cx="2471531" cy="2459345"/>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600" dirty="0" err="1">
                  <a:solidFill>
                    <a:schemeClr val="tx1"/>
                  </a:solidFill>
                </a:rPr>
                <a:t>Main.out</a:t>
              </a:r>
              <a:endParaRPr lang="en-US" sz="1600" dirty="0">
                <a:solidFill>
                  <a:schemeClr val="tx1"/>
                </a:solidFill>
              </a:endParaRPr>
            </a:p>
            <a:p>
              <a:pPr algn="ctr"/>
              <a:endParaRPr lang="en-US" sz="1600" dirty="0">
                <a:solidFill>
                  <a:schemeClr val="bg1"/>
                </a:solidFill>
              </a:endParaRPr>
            </a:p>
          </p:txBody>
        </p:sp>
        <p:sp>
          <p:nvSpPr>
            <p:cNvPr id="71" name="Rectangle 70">
              <a:extLst>
                <a:ext uri="{FF2B5EF4-FFF2-40B4-BE49-F238E27FC236}">
                  <a16:creationId xmlns:a16="http://schemas.microsoft.com/office/drawing/2014/main" id="{9FEF7538-F8A9-8888-F125-2CC84DBB76FF}"/>
                </a:ext>
              </a:extLst>
            </p:cNvPr>
            <p:cNvSpPr/>
            <p:nvPr/>
          </p:nvSpPr>
          <p:spPr>
            <a:xfrm>
              <a:off x="6473687" y="4695427"/>
              <a:ext cx="620057" cy="214711"/>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rIns="45720" rtlCol="0" anchor="t"/>
            <a:lstStyle/>
            <a:p>
              <a:r>
                <a:rPr lang="en-US" sz="900" dirty="0">
                  <a:solidFill>
                    <a:schemeClr val="tx1"/>
                  </a:solidFill>
                </a:rPr>
                <a:t>Main*.sum</a:t>
              </a:r>
            </a:p>
            <a:p>
              <a:pPr algn="ctr"/>
              <a:endParaRPr lang="en-US" sz="900" dirty="0">
                <a:solidFill>
                  <a:schemeClr val="bg1"/>
                </a:solidFill>
              </a:endParaRPr>
            </a:p>
          </p:txBody>
        </p:sp>
        <p:sp>
          <p:nvSpPr>
            <p:cNvPr id="73" name="Rectangle 72">
              <a:extLst>
                <a:ext uri="{FF2B5EF4-FFF2-40B4-BE49-F238E27FC236}">
                  <a16:creationId xmlns:a16="http://schemas.microsoft.com/office/drawing/2014/main" id="{F99FD272-6ED3-6D9F-D70A-BA59A8902197}"/>
                </a:ext>
              </a:extLst>
            </p:cNvPr>
            <p:cNvSpPr/>
            <p:nvPr/>
          </p:nvSpPr>
          <p:spPr>
            <a:xfrm>
              <a:off x="7123913" y="4695427"/>
              <a:ext cx="593716" cy="214711"/>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rIns="45720" rtlCol="0" anchor="t"/>
            <a:lstStyle/>
            <a:p>
              <a:r>
                <a:rPr lang="en-US" sz="900" dirty="0">
                  <a:solidFill>
                    <a:schemeClr val="tx1"/>
                  </a:solidFill>
                </a:rPr>
                <a:t>Main*.</a:t>
              </a:r>
              <a:r>
                <a:rPr lang="en-US" sz="900" dirty="0" err="1">
                  <a:solidFill>
                    <a:schemeClr val="tx1"/>
                  </a:solidFill>
                </a:rPr>
                <a:t>ech</a:t>
              </a:r>
              <a:endParaRPr lang="en-US" sz="900" dirty="0">
                <a:solidFill>
                  <a:schemeClr val="bg1"/>
                </a:solidFill>
              </a:endParaRPr>
            </a:p>
          </p:txBody>
        </p:sp>
        <p:sp>
          <p:nvSpPr>
            <p:cNvPr id="75" name="Rectangle 74">
              <a:extLst>
                <a:ext uri="{FF2B5EF4-FFF2-40B4-BE49-F238E27FC236}">
                  <a16:creationId xmlns:a16="http://schemas.microsoft.com/office/drawing/2014/main" id="{188B0491-2DBA-527B-2403-F0187A044054}"/>
                </a:ext>
              </a:extLst>
            </p:cNvPr>
            <p:cNvSpPr/>
            <p:nvPr/>
          </p:nvSpPr>
          <p:spPr>
            <a:xfrm>
              <a:off x="8769357" y="4695427"/>
              <a:ext cx="161573" cy="214711"/>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rIns="45720" rtlCol="0" anchor="t"/>
            <a:lstStyle/>
            <a:p>
              <a:r>
                <a:rPr lang="en-US" sz="1050" dirty="0">
                  <a:solidFill>
                    <a:schemeClr val="tx1"/>
                  </a:solidFill>
                </a:rPr>
                <a:t>…</a:t>
              </a:r>
              <a:endParaRPr lang="en-US" sz="1050" dirty="0">
                <a:solidFill>
                  <a:schemeClr val="bg1"/>
                </a:solidFill>
              </a:endParaRPr>
            </a:p>
          </p:txBody>
        </p:sp>
        <p:sp>
          <p:nvSpPr>
            <p:cNvPr id="85" name="Rectangle 84">
              <a:extLst>
                <a:ext uri="{FF2B5EF4-FFF2-40B4-BE49-F238E27FC236}">
                  <a16:creationId xmlns:a16="http://schemas.microsoft.com/office/drawing/2014/main" id="{802CD654-70CA-2F81-94E8-242F69584DB7}"/>
                </a:ext>
              </a:extLst>
            </p:cNvPr>
            <p:cNvSpPr/>
            <p:nvPr/>
          </p:nvSpPr>
          <p:spPr>
            <a:xfrm>
              <a:off x="8326033" y="4693016"/>
              <a:ext cx="413155" cy="219532"/>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rIns="45720" rtlCol="0" anchor="t"/>
            <a:lstStyle/>
            <a:p>
              <a:r>
                <a:rPr lang="en-US" sz="900" dirty="0" err="1">
                  <a:solidFill>
                    <a:schemeClr val="tx1"/>
                  </a:solidFill>
                </a:rPr>
                <a:t>vtk</a:t>
              </a:r>
              <a:r>
                <a:rPr lang="en-US" sz="900" dirty="0">
                  <a:solidFill>
                    <a:schemeClr val="tx1"/>
                  </a:solidFill>
                </a:rPr>
                <a:t>*/</a:t>
              </a:r>
              <a:endParaRPr lang="en-US" sz="900" dirty="0">
                <a:solidFill>
                  <a:schemeClr val="bg1"/>
                </a:solidFill>
              </a:endParaRPr>
            </a:p>
          </p:txBody>
        </p:sp>
        <p:sp>
          <p:nvSpPr>
            <p:cNvPr id="87" name="Rectangle 86">
              <a:extLst>
                <a:ext uri="{FF2B5EF4-FFF2-40B4-BE49-F238E27FC236}">
                  <a16:creationId xmlns:a16="http://schemas.microsoft.com/office/drawing/2014/main" id="{7035EA13-BB2C-0AD7-1CE1-D739EC429695}"/>
                </a:ext>
              </a:extLst>
            </p:cNvPr>
            <p:cNvSpPr/>
            <p:nvPr/>
          </p:nvSpPr>
          <p:spPr>
            <a:xfrm>
              <a:off x="7747798" y="4695427"/>
              <a:ext cx="548065" cy="214711"/>
            </a:xfrm>
            <a:prstGeom prst="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45720" rIns="45720" rtlCol="0" anchor="t"/>
            <a:lstStyle/>
            <a:p>
              <a:r>
                <a:rPr lang="en-US" sz="900" dirty="0">
                  <a:solidFill>
                    <a:schemeClr val="tx1"/>
                  </a:solidFill>
                </a:rPr>
                <a:t>Main*.</a:t>
              </a:r>
              <a:r>
                <a:rPr lang="en-US" sz="900" dirty="0" err="1">
                  <a:solidFill>
                    <a:schemeClr val="tx1"/>
                  </a:solidFill>
                </a:rPr>
                <a:t>lin</a:t>
              </a:r>
              <a:endParaRPr lang="en-US" sz="900" dirty="0">
                <a:solidFill>
                  <a:schemeClr val="bg1"/>
                </a:solidFill>
              </a:endParaRPr>
            </a:p>
          </p:txBody>
        </p:sp>
      </p:grpSp>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a:ln>
            <a:solidFill>
              <a:schemeClr val="tx1"/>
            </a:solidFill>
          </a:ln>
        </p:spPr>
        <p:txBody>
          <a:bodyPr/>
          <a:lstStyle/>
          <a:p>
            <a:r>
              <a:rPr lang="en-US" dirty="0"/>
              <a:t>Inputs and outputs</a:t>
            </a:r>
          </a:p>
        </p:txBody>
      </p:sp>
      <p:sp>
        <p:nvSpPr>
          <p:cNvPr id="3" name="TextBox 2">
            <a:extLst>
              <a:ext uri="{FF2B5EF4-FFF2-40B4-BE49-F238E27FC236}">
                <a16:creationId xmlns:a16="http://schemas.microsoft.com/office/drawing/2014/main" id="{4A690F41-312A-CE0E-D339-F7F5B82C2178}"/>
              </a:ext>
            </a:extLst>
          </p:cNvPr>
          <p:cNvSpPr txBox="1"/>
          <p:nvPr/>
        </p:nvSpPr>
        <p:spPr>
          <a:xfrm>
            <a:off x="99393" y="631004"/>
            <a:ext cx="4041912" cy="923330"/>
          </a:xfrm>
          <a:prstGeom prst="rect">
            <a:avLst/>
          </a:prstGeom>
          <a:noFill/>
          <a:ln>
            <a:noFill/>
          </a:ln>
        </p:spPr>
        <p:txBody>
          <a:bodyPr wrap="square" rtlCol="0">
            <a:spAutoFit/>
          </a:bodyPr>
          <a:lstStyle/>
          <a:p>
            <a:r>
              <a:rPr lang="en-US" dirty="0">
                <a:solidFill>
                  <a:schemeClr val="accent1"/>
                </a:solidFill>
              </a:rPr>
              <a:t>INPUTS</a:t>
            </a:r>
            <a:r>
              <a:rPr lang="en-US" dirty="0"/>
              <a:t>:</a:t>
            </a:r>
          </a:p>
          <a:p>
            <a:pPr marL="285750" indent="-285750">
              <a:buFont typeface="Arial" panose="020B0604020202020204" pitchFamily="34" charset="0"/>
              <a:buChar char="•"/>
            </a:pPr>
            <a:r>
              <a:rPr lang="en-US" dirty="0"/>
              <a:t>one main file (extension </a:t>
            </a:r>
            <a:r>
              <a:rPr lang="en-US" sz="1400" dirty="0">
                <a:latin typeface="Consolas" panose="020B0609020204030204" pitchFamily="49" charset="0"/>
              </a:rPr>
              <a:t>.</a:t>
            </a:r>
            <a:r>
              <a:rPr lang="en-US" sz="1400" dirty="0" err="1">
                <a:latin typeface="Consolas" panose="020B0609020204030204" pitchFamily="49" charset="0"/>
              </a:rPr>
              <a:t>fst</a:t>
            </a:r>
            <a:r>
              <a:rPr lang="en-US" sz="1400" dirty="0">
                <a:latin typeface="Consolas" panose="020B0609020204030204" pitchFamily="49" charset="0"/>
              </a:rPr>
              <a:t>)</a:t>
            </a:r>
            <a:r>
              <a:rPr lang="en-US" dirty="0"/>
              <a:t> which references other files</a:t>
            </a:r>
          </a:p>
        </p:txBody>
      </p:sp>
      <p:sp>
        <p:nvSpPr>
          <p:cNvPr id="12" name="TextBox 11">
            <a:extLst>
              <a:ext uri="{FF2B5EF4-FFF2-40B4-BE49-F238E27FC236}">
                <a16:creationId xmlns:a16="http://schemas.microsoft.com/office/drawing/2014/main" id="{0DCD64FE-0263-E467-6690-FC1EF7DF7A84}"/>
              </a:ext>
            </a:extLst>
          </p:cNvPr>
          <p:cNvSpPr txBox="1"/>
          <p:nvPr/>
        </p:nvSpPr>
        <p:spPr>
          <a:xfrm>
            <a:off x="4465983" y="580768"/>
            <a:ext cx="4678016" cy="1754326"/>
          </a:xfrm>
          <a:prstGeom prst="rect">
            <a:avLst/>
          </a:prstGeom>
          <a:noFill/>
          <a:ln>
            <a:noFill/>
          </a:ln>
        </p:spPr>
        <p:txBody>
          <a:bodyPr wrap="square" rtlCol="0">
            <a:spAutoFit/>
          </a:bodyPr>
          <a:lstStyle/>
          <a:p>
            <a:r>
              <a:rPr lang="en-US" dirty="0">
                <a:solidFill>
                  <a:schemeClr val="accent3"/>
                </a:solidFill>
              </a:rPr>
              <a:t>OUTPUTS</a:t>
            </a:r>
            <a:r>
              <a:rPr lang="en-US" dirty="0"/>
              <a:t>:</a:t>
            </a:r>
          </a:p>
          <a:p>
            <a:pPr marL="285750" indent="-285750">
              <a:buFont typeface="Arial" panose="020B0604020202020204" pitchFamily="34" charset="0"/>
              <a:buChar char="•"/>
            </a:pPr>
            <a:r>
              <a:rPr lang="en-US" dirty="0"/>
              <a:t>one data file (</a:t>
            </a:r>
            <a:r>
              <a:rPr lang="en-US" sz="1400" dirty="0">
                <a:latin typeface="Consolas" panose="020B0609020204030204" pitchFamily="49" charset="0"/>
              </a:rPr>
              <a:t>.out </a:t>
            </a:r>
            <a:r>
              <a:rPr lang="en-US" dirty="0"/>
              <a:t>or </a:t>
            </a:r>
            <a:r>
              <a:rPr lang="en-US" sz="1400" dirty="0">
                <a:latin typeface="Consolas" panose="020B0609020204030204" pitchFamily="49" charset="0"/>
              </a:rPr>
              <a:t>.</a:t>
            </a:r>
            <a:r>
              <a:rPr lang="en-US" sz="1400" dirty="0" err="1">
                <a:latin typeface="Consolas" panose="020B0609020204030204" pitchFamily="49" charset="0"/>
              </a:rPr>
              <a:t>outb</a:t>
            </a:r>
            <a:r>
              <a:rPr lang="en-US" dirty="0"/>
              <a:t>) with time series of selected output channels</a:t>
            </a:r>
          </a:p>
          <a:p>
            <a:pPr marL="285750" indent="-285750">
              <a:buFont typeface="Arial" panose="020B0604020202020204" pitchFamily="34" charset="0"/>
              <a:buChar char="•"/>
            </a:pPr>
            <a:r>
              <a:rPr lang="en-US" dirty="0"/>
              <a:t>optional files: summary (</a:t>
            </a:r>
            <a:r>
              <a:rPr lang="en-US" sz="1400" dirty="0">
                <a:latin typeface="Consolas" panose="020B0609020204030204" pitchFamily="49" charset="0"/>
              </a:rPr>
              <a:t>.sum</a:t>
            </a:r>
            <a:r>
              <a:rPr lang="en-US" dirty="0"/>
              <a:t>), echo </a:t>
            </a:r>
            <a:r>
              <a:rPr lang="en-US" dirty="0">
                <a:latin typeface="Consolas" panose="020B0609020204030204" pitchFamily="49" charset="0"/>
              </a:rPr>
              <a:t>(</a:t>
            </a:r>
            <a:r>
              <a:rPr lang="en-US" sz="1400" dirty="0">
                <a:latin typeface="Consolas" panose="020B0609020204030204" pitchFamily="49" charset="0"/>
              </a:rPr>
              <a:t>.</a:t>
            </a:r>
            <a:r>
              <a:rPr lang="en-US" sz="1400" dirty="0" err="1">
                <a:latin typeface="Consolas" panose="020B0609020204030204" pitchFamily="49" charset="0"/>
              </a:rPr>
              <a:t>ech</a:t>
            </a:r>
            <a:r>
              <a:rPr lang="en-US" dirty="0"/>
              <a:t>), linearization  (</a:t>
            </a:r>
            <a:r>
              <a:rPr lang="en-US" sz="1400" dirty="0">
                <a:latin typeface="Consolas" panose="020B0609020204030204" pitchFamily="49" charset="0"/>
              </a:rPr>
              <a:t>.</a:t>
            </a:r>
            <a:r>
              <a:rPr lang="en-US" sz="1400" dirty="0" err="1">
                <a:latin typeface="Consolas" panose="020B0609020204030204" pitchFamily="49" charset="0"/>
              </a:rPr>
              <a:t>lin</a:t>
            </a:r>
            <a:r>
              <a:rPr lang="en-US" dirty="0"/>
              <a:t>), visualization (</a:t>
            </a:r>
            <a:r>
              <a:rPr lang="en-US" sz="1400" dirty="0" err="1">
                <a:latin typeface="Consolas" panose="020B0609020204030204" pitchFamily="49" charset="0"/>
              </a:rPr>
              <a:t>vtk</a:t>
            </a:r>
            <a:r>
              <a:rPr lang="en-US" dirty="0"/>
              <a:t>)</a:t>
            </a:r>
          </a:p>
          <a:p>
            <a:pPr marL="285750" indent="-285750">
              <a:buFont typeface="Arial" panose="020B0604020202020204" pitchFamily="34" charset="0"/>
              <a:buChar char="•"/>
            </a:pPr>
            <a:endParaRPr lang="en-US" dirty="0"/>
          </a:p>
        </p:txBody>
      </p:sp>
      <p:grpSp>
        <p:nvGrpSpPr>
          <p:cNvPr id="80" name="Group 79">
            <a:extLst>
              <a:ext uri="{FF2B5EF4-FFF2-40B4-BE49-F238E27FC236}">
                <a16:creationId xmlns:a16="http://schemas.microsoft.com/office/drawing/2014/main" id="{9C56F41B-D123-8F50-672F-288EA14BFC5A}"/>
              </a:ext>
            </a:extLst>
          </p:cNvPr>
          <p:cNvGrpSpPr/>
          <p:nvPr/>
        </p:nvGrpSpPr>
        <p:grpSpPr>
          <a:xfrm>
            <a:off x="516834" y="1597198"/>
            <a:ext cx="2471531" cy="3478385"/>
            <a:chOff x="516834" y="1597198"/>
            <a:chExt cx="2471531" cy="3478385"/>
          </a:xfrm>
        </p:grpSpPr>
        <p:sp>
          <p:nvSpPr>
            <p:cNvPr id="4" name="Rectangle 3">
              <a:extLst>
                <a:ext uri="{FF2B5EF4-FFF2-40B4-BE49-F238E27FC236}">
                  <a16:creationId xmlns:a16="http://schemas.microsoft.com/office/drawing/2014/main" id="{D598DC33-13F0-9869-C798-133437734E52}"/>
                </a:ext>
              </a:extLst>
            </p:cNvPr>
            <p:cNvSpPr/>
            <p:nvPr/>
          </p:nvSpPr>
          <p:spPr>
            <a:xfrm>
              <a:off x="516834" y="1597198"/>
              <a:ext cx="2471531" cy="3478385"/>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err="1">
                  <a:solidFill>
                    <a:schemeClr val="bg1"/>
                  </a:solidFill>
                </a:rPr>
                <a:t>Main.fst</a:t>
              </a:r>
              <a:endParaRPr lang="en-US" dirty="0">
                <a:solidFill>
                  <a:schemeClr val="bg1"/>
                </a:solidFill>
              </a:endParaRPr>
            </a:p>
            <a:p>
              <a:pPr algn="ctr"/>
              <a:endParaRPr lang="en-US" dirty="0">
                <a:solidFill>
                  <a:schemeClr val="bg1"/>
                </a:solidFill>
              </a:endParaRPr>
            </a:p>
          </p:txBody>
        </p:sp>
        <p:sp>
          <p:nvSpPr>
            <p:cNvPr id="14" name="Rectangle 13">
              <a:extLst>
                <a:ext uri="{FF2B5EF4-FFF2-40B4-BE49-F238E27FC236}">
                  <a16:creationId xmlns:a16="http://schemas.microsoft.com/office/drawing/2014/main" id="{9EA3F9C3-93A5-A8DB-7833-F905F0B5D032}"/>
                </a:ext>
              </a:extLst>
            </p:cNvPr>
            <p:cNvSpPr/>
            <p:nvPr/>
          </p:nvSpPr>
          <p:spPr>
            <a:xfrm>
              <a:off x="841512" y="2018162"/>
              <a:ext cx="1716157"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ElastoDyn.dat</a:t>
              </a:r>
            </a:p>
            <a:p>
              <a:pPr algn="ctr"/>
              <a:endParaRPr lang="en-US" dirty="0">
                <a:solidFill>
                  <a:schemeClr val="bg1"/>
                </a:solidFill>
              </a:endParaRPr>
            </a:p>
          </p:txBody>
        </p:sp>
        <p:sp>
          <p:nvSpPr>
            <p:cNvPr id="16" name="Rectangle 15">
              <a:extLst>
                <a:ext uri="{FF2B5EF4-FFF2-40B4-BE49-F238E27FC236}">
                  <a16:creationId xmlns:a16="http://schemas.microsoft.com/office/drawing/2014/main" id="{D935957E-077E-BB80-FAA8-4CA4620C73BE}"/>
                </a:ext>
              </a:extLst>
            </p:cNvPr>
            <p:cNvSpPr/>
            <p:nvPr/>
          </p:nvSpPr>
          <p:spPr>
            <a:xfrm>
              <a:off x="841511" y="3351383"/>
              <a:ext cx="1716157"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AeroDyn.dat</a:t>
              </a:r>
            </a:p>
            <a:p>
              <a:pPr algn="ctr"/>
              <a:endParaRPr lang="en-US" dirty="0">
                <a:solidFill>
                  <a:schemeClr val="bg1"/>
                </a:solidFill>
              </a:endParaRPr>
            </a:p>
          </p:txBody>
        </p:sp>
        <p:sp>
          <p:nvSpPr>
            <p:cNvPr id="18" name="Rectangle 17">
              <a:extLst>
                <a:ext uri="{FF2B5EF4-FFF2-40B4-BE49-F238E27FC236}">
                  <a16:creationId xmlns:a16="http://schemas.microsoft.com/office/drawing/2014/main" id="{564CE9CD-C4FC-49C3-B9D7-EFCC54658B91}"/>
                </a:ext>
              </a:extLst>
            </p:cNvPr>
            <p:cNvSpPr/>
            <p:nvPr/>
          </p:nvSpPr>
          <p:spPr>
            <a:xfrm>
              <a:off x="1258954" y="2410499"/>
              <a:ext cx="1517374"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ED_Tower.dat</a:t>
              </a:r>
            </a:p>
            <a:p>
              <a:pPr algn="ctr"/>
              <a:endParaRPr lang="en-US" dirty="0">
                <a:solidFill>
                  <a:schemeClr val="bg1"/>
                </a:solidFill>
              </a:endParaRPr>
            </a:p>
          </p:txBody>
        </p:sp>
        <p:sp>
          <p:nvSpPr>
            <p:cNvPr id="20" name="Rectangle 19">
              <a:extLst>
                <a:ext uri="{FF2B5EF4-FFF2-40B4-BE49-F238E27FC236}">
                  <a16:creationId xmlns:a16="http://schemas.microsoft.com/office/drawing/2014/main" id="{60EB0CE0-9070-4752-DCA3-E74D548E27C8}"/>
                </a:ext>
              </a:extLst>
            </p:cNvPr>
            <p:cNvSpPr/>
            <p:nvPr/>
          </p:nvSpPr>
          <p:spPr>
            <a:xfrm>
              <a:off x="1258954" y="2820597"/>
              <a:ext cx="1517374"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ED_Blade.dat</a:t>
              </a:r>
            </a:p>
            <a:p>
              <a:pPr algn="ctr"/>
              <a:endParaRPr lang="en-US" dirty="0">
                <a:solidFill>
                  <a:schemeClr val="bg1"/>
                </a:solidFill>
              </a:endParaRPr>
            </a:p>
          </p:txBody>
        </p:sp>
        <p:sp>
          <p:nvSpPr>
            <p:cNvPr id="26" name="Rectangle 25">
              <a:extLst>
                <a:ext uri="{FF2B5EF4-FFF2-40B4-BE49-F238E27FC236}">
                  <a16:creationId xmlns:a16="http://schemas.microsoft.com/office/drawing/2014/main" id="{1B17B25A-C38D-FA04-D057-921C5BE39142}"/>
                </a:ext>
              </a:extLst>
            </p:cNvPr>
            <p:cNvSpPr/>
            <p:nvPr/>
          </p:nvSpPr>
          <p:spPr>
            <a:xfrm>
              <a:off x="848137" y="4640483"/>
              <a:ext cx="1716157"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a:t>
              </a:r>
            </a:p>
            <a:p>
              <a:pPr algn="ctr"/>
              <a:endParaRPr lang="en-US" dirty="0">
                <a:solidFill>
                  <a:schemeClr val="bg1"/>
                </a:solidFill>
              </a:endParaRPr>
            </a:p>
          </p:txBody>
        </p:sp>
        <p:sp>
          <p:nvSpPr>
            <p:cNvPr id="30" name="Arrow: Bent-Up 29">
              <a:extLst>
                <a:ext uri="{FF2B5EF4-FFF2-40B4-BE49-F238E27FC236}">
                  <a16:creationId xmlns:a16="http://schemas.microsoft.com/office/drawing/2014/main" id="{752D37C6-6B6E-1B57-2656-37589BD83302}"/>
                </a:ext>
              </a:extLst>
            </p:cNvPr>
            <p:cNvSpPr/>
            <p:nvPr/>
          </p:nvSpPr>
          <p:spPr>
            <a:xfrm rot="5400000">
              <a:off x="623042" y="2043322"/>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Arrow: Bent-Up 30">
              <a:extLst>
                <a:ext uri="{FF2B5EF4-FFF2-40B4-BE49-F238E27FC236}">
                  <a16:creationId xmlns:a16="http://schemas.microsoft.com/office/drawing/2014/main" id="{4CB33D03-B9A3-3CFC-4E3A-52FA5729D825}"/>
                </a:ext>
              </a:extLst>
            </p:cNvPr>
            <p:cNvSpPr/>
            <p:nvPr/>
          </p:nvSpPr>
          <p:spPr>
            <a:xfrm rot="5400000">
              <a:off x="646080" y="3385344"/>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Arrow: Bent-Up 31">
              <a:extLst>
                <a:ext uri="{FF2B5EF4-FFF2-40B4-BE49-F238E27FC236}">
                  <a16:creationId xmlns:a16="http://schemas.microsoft.com/office/drawing/2014/main" id="{937FE78E-EB43-7B15-DE0A-00B1D1C30351}"/>
                </a:ext>
              </a:extLst>
            </p:cNvPr>
            <p:cNvSpPr/>
            <p:nvPr/>
          </p:nvSpPr>
          <p:spPr>
            <a:xfrm rot="5400000">
              <a:off x="642612" y="4684760"/>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Arrow: Bent-Up 33">
              <a:extLst>
                <a:ext uri="{FF2B5EF4-FFF2-40B4-BE49-F238E27FC236}">
                  <a16:creationId xmlns:a16="http://schemas.microsoft.com/office/drawing/2014/main" id="{A0CA6440-FF6F-AEBC-2E1F-89780FA6371C}"/>
                </a:ext>
              </a:extLst>
            </p:cNvPr>
            <p:cNvSpPr/>
            <p:nvPr/>
          </p:nvSpPr>
          <p:spPr>
            <a:xfrm rot="5400000">
              <a:off x="1063841" y="2459216"/>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Bent-Up 35">
              <a:extLst>
                <a:ext uri="{FF2B5EF4-FFF2-40B4-BE49-F238E27FC236}">
                  <a16:creationId xmlns:a16="http://schemas.microsoft.com/office/drawing/2014/main" id="{2EB077A9-45CC-A0F3-5DD5-EF825D86C2EB}"/>
                </a:ext>
              </a:extLst>
            </p:cNvPr>
            <p:cNvSpPr/>
            <p:nvPr/>
          </p:nvSpPr>
          <p:spPr>
            <a:xfrm rot="5400000">
              <a:off x="1070467" y="2856982"/>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CAB699-37DA-9864-8693-2FBD1FC3B8C2}"/>
                </a:ext>
              </a:extLst>
            </p:cNvPr>
            <p:cNvSpPr/>
            <p:nvPr/>
          </p:nvSpPr>
          <p:spPr>
            <a:xfrm>
              <a:off x="1278831" y="3743720"/>
              <a:ext cx="1517374"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AD_Blade.dat</a:t>
              </a:r>
            </a:p>
            <a:p>
              <a:pPr algn="ctr"/>
              <a:endParaRPr lang="en-US" dirty="0">
                <a:solidFill>
                  <a:schemeClr val="bg1"/>
                </a:solidFill>
              </a:endParaRPr>
            </a:p>
          </p:txBody>
        </p:sp>
        <p:sp>
          <p:nvSpPr>
            <p:cNvPr id="43" name="Arrow: Bent-Up 42">
              <a:extLst>
                <a:ext uri="{FF2B5EF4-FFF2-40B4-BE49-F238E27FC236}">
                  <a16:creationId xmlns:a16="http://schemas.microsoft.com/office/drawing/2014/main" id="{8BB2CB23-7A1B-CB02-E7E9-1B72B2D49706}"/>
                </a:ext>
              </a:extLst>
            </p:cNvPr>
            <p:cNvSpPr/>
            <p:nvPr/>
          </p:nvSpPr>
          <p:spPr>
            <a:xfrm rot="5400000">
              <a:off x="1090344" y="3780105"/>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10CCFD-2FBA-087D-BA5F-089ACDEC966E}"/>
                </a:ext>
              </a:extLst>
            </p:cNvPr>
            <p:cNvSpPr/>
            <p:nvPr/>
          </p:nvSpPr>
          <p:spPr>
            <a:xfrm>
              <a:off x="1278831" y="4131123"/>
              <a:ext cx="1517374" cy="33793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bg1"/>
                  </a:solidFill>
                </a:rPr>
                <a:t>Polar.dat</a:t>
              </a:r>
            </a:p>
            <a:p>
              <a:pPr algn="ctr"/>
              <a:endParaRPr lang="en-US" dirty="0">
                <a:solidFill>
                  <a:schemeClr val="bg1"/>
                </a:solidFill>
              </a:endParaRPr>
            </a:p>
          </p:txBody>
        </p:sp>
        <p:sp>
          <p:nvSpPr>
            <p:cNvPr id="48" name="Arrow: Bent-Up 47">
              <a:extLst>
                <a:ext uri="{FF2B5EF4-FFF2-40B4-BE49-F238E27FC236}">
                  <a16:creationId xmlns:a16="http://schemas.microsoft.com/office/drawing/2014/main" id="{5F7C4E2D-010B-ACD1-7A70-7B36B27F9F7C}"/>
                </a:ext>
              </a:extLst>
            </p:cNvPr>
            <p:cNvSpPr/>
            <p:nvPr/>
          </p:nvSpPr>
          <p:spPr>
            <a:xfrm rot="5400000">
              <a:off x="1090344" y="4167508"/>
              <a:ext cx="204696" cy="204462"/>
            </a:xfrm>
            <a:prstGeom prst="bentUp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60" name="Table 60">
            <a:extLst>
              <a:ext uri="{FF2B5EF4-FFF2-40B4-BE49-F238E27FC236}">
                <a16:creationId xmlns:a16="http://schemas.microsoft.com/office/drawing/2014/main" id="{2FF78E78-3548-F383-5AC6-D09C0E8D1F92}"/>
              </a:ext>
            </a:extLst>
          </p:cNvPr>
          <p:cNvGraphicFramePr>
            <a:graphicFrameLocks noGrp="1"/>
          </p:cNvGraphicFramePr>
          <p:nvPr>
            <p:extLst>
              <p:ext uri="{D42A27DB-BD31-4B8C-83A1-F6EECF244321}">
                <p14:modId xmlns:p14="http://schemas.microsoft.com/office/powerpoint/2010/main" val="2497623859"/>
              </p:ext>
            </p:extLst>
          </p:nvPr>
        </p:nvGraphicFramePr>
        <p:xfrm>
          <a:off x="6539944" y="2463426"/>
          <a:ext cx="2339011" cy="2054860"/>
        </p:xfrm>
        <a:graphic>
          <a:graphicData uri="http://schemas.openxmlformats.org/drawingml/2006/table">
            <a:tbl>
              <a:tblPr firstRow="1" bandRow="1">
                <a:tableStyleId>{5C22544A-7EE6-4342-B048-85BDC9FD1C3A}</a:tableStyleId>
              </a:tblPr>
              <a:tblGrid>
                <a:gridCol w="584753">
                  <a:extLst>
                    <a:ext uri="{9D8B030D-6E8A-4147-A177-3AD203B41FA5}">
                      <a16:colId xmlns:a16="http://schemas.microsoft.com/office/drawing/2014/main" val="282204084"/>
                    </a:ext>
                  </a:extLst>
                </a:gridCol>
                <a:gridCol w="556910">
                  <a:extLst>
                    <a:ext uri="{9D8B030D-6E8A-4147-A177-3AD203B41FA5}">
                      <a16:colId xmlns:a16="http://schemas.microsoft.com/office/drawing/2014/main" val="1167688275"/>
                    </a:ext>
                  </a:extLst>
                </a:gridCol>
                <a:gridCol w="269697">
                  <a:extLst>
                    <a:ext uri="{9D8B030D-6E8A-4147-A177-3AD203B41FA5}">
                      <a16:colId xmlns:a16="http://schemas.microsoft.com/office/drawing/2014/main" val="2714334989"/>
                    </a:ext>
                  </a:extLst>
                </a:gridCol>
                <a:gridCol w="927651">
                  <a:extLst>
                    <a:ext uri="{9D8B030D-6E8A-4147-A177-3AD203B41FA5}">
                      <a16:colId xmlns:a16="http://schemas.microsoft.com/office/drawing/2014/main" val="4238955712"/>
                    </a:ext>
                  </a:extLst>
                </a:gridCol>
              </a:tblGrid>
              <a:tr h="370840">
                <a:tc>
                  <a:txBody>
                    <a:bodyPr/>
                    <a:lstStyle/>
                    <a:p>
                      <a:pPr algn="ctr"/>
                      <a:r>
                        <a:rPr lang="en-US" sz="1050" dirty="0"/>
                        <a:t>Time (s)</a:t>
                      </a:r>
                    </a:p>
                  </a:txBody>
                  <a:tcPr/>
                </a:tc>
                <a:tc>
                  <a:txBody>
                    <a:bodyPr/>
                    <a:lstStyle/>
                    <a:p>
                      <a:pPr algn="ctr"/>
                      <a:r>
                        <a:rPr lang="en-US" sz="1050" dirty="0"/>
                        <a:t>Rotor Speed (rpm)</a:t>
                      </a:r>
                    </a:p>
                  </a:txBody>
                  <a:tcPr/>
                </a:tc>
                <a:tc>
                  <a:txBody>
                    <a:bodyPr/>
                    <a:lstStyle/>
                    <a:p>
                      <a:pPr algn="ctr"/>
                      <a:r>
                        <a:rPr lang="en-US" sz="1050" dirty="0"/>
                        <a:t>…</a:t>
                      </a:r>
                    </a:p>
                  </a:txBody>
                  <a:tcPr/>
                </a:tc>
                <a:tc>
                  <a:txBody>
                    <a:bodyPr/>
                    <a:lstStyle/>
                    <a:p>
                      <a:pPr algn="ctr"/>
                      <a:r>
                        <a:rPr lang="en-US" sz="1050" dirty="0"/>
                        <a:t>Channel[n]</a:t>
                      </a:r>
                    </a:p>
                    <a:p>
                      <a:pPr algn="ctr"/>
                      <a:r>
                        <a:rPr lang="en-US" sz="1050" dirty="0"/>
                        <a:t>(unit)</a:t>
                      </a:r>
                    </a:p>
                  </a:txBody>
                  <a:tcPr/>
                </a:tc>
                <a:extLst>
                  <a:ext uri="{0D108BD9-81ED-4DB2-BD59-A6C34878D82A}">
                    <a16:rowId xmlns:a16="http://schemas.microsoft.com/office/drawing/2014/main" val="3675518029"/>
                  </a:ext>
                </a:extLst>
              </a:tr>
              <a:tr h="370840">
                <a:tc>
                  <a:txBody>
                    <a:bodyPr/>
                    <a:lstStyle/>
                    <a:p>
                      <a:pPr algn="ctr"/>
                      <a:r>
                        <a:rPr lang="en-US" sz="1050" dirty="0"/>
                        <a:t>0</a:t>
                      </a:r>
                    </a:p>
                  </a:txBody>
                  <a:tcPr/>
                </a:tc>
                <a:tc>
                  <a:txBody>
                    <a:bodyPr/>
                    <a:lstStyle/>
                    <a:p>
                      <a:pPr algn="ctr"/>
                      <a:r>
                        <a:rPr lang="en-US" sz="1050" dirty="0"/>
                        <a:t>5.0</a:t>
                      </a:r>
                    </a:p>
                  </a:txBody>
                  <a:tcPr/>
                </a:tc>
                <a:tc>
                  <a:txBody>
                    <a:bodyPr/>
                    <a:lstStyle/>
                    <a:p>
                      <a:pPr algn="ctr"/>
                      <a:endParaRPr lang="en-US" sz="1050" dirty="0"/>
                    </a:p>
                  </a:txBody>
                  <a:tcPr/>
                </a:tc>
                <a:tc>
                  <a:txBody>
                    <a:bodyPr/>
                    <a:lstStyle/>
                    <a:p>
                      <a:pPr algn="ctr"/>
                      <a:endParaRPr lang="en-US" sz="1050" dirty="0"/>
                    </a:p>
                  </a:txBody>
                  <a:tcPr/>
                </a:tc>
                <a:extLst>
                  <a:ext uri="{0D108BD9-81ED-4DB2-BD59-A6C34878D82A}">
                    <a16:rowId xmlns:a16="http://schemas.microsoft.com/office/drawing/2014/main" val="2952229589"/>
                  </a:ext>
                </a:extLst>
              </a:tr>
              <a:tr h="370840">
                <a:tc>
                  <a:txBody>
                    <a:bodyPr/>
                    <a:lstStyle/>
                    <a:p>
                      <a:pPr algn="ctr"/>
                      <a:r>
                        <a:rPr lang="en-US" sz="1050" dirty="0"/>
                        <a:t>0.1</a:t>
                      </a:r>
                    </a:p>
                  </a:txBody>
                  <a:tcPr/>
                </a:tc>
                <a:tc>
                  <a:txBody>
                    <a:bodyPr/>
                    <a:lstStyle/>
                    <a:p>
                      <a:pPr algn="ctr"/>
                      <a:r>
                        <a:rPr lang="en-US" sz="1050" dirty="0"/>
                        <a:t>4.9</a:t>
                      </a:r>
                    </a:p>
                  </a:txBody>
                  <a:tcPr/>
                </a:tc>
                <a:tc>
                  <a:txBody>
                    <a:bodyPr/>
                    <a:lstStyle/>
                    <a:p>
                      <a:pPr algn="ctr"/>
                      <a:endParaRPr lang="en-US" sz="1050" dirty="0"/>
                    </a:p>
                  </a:txBody>
                  <a:tcPr/>
                </a:tc>
                <a:tc>
                  <a:txBody>
                    <a:bodyPr/>
                    <a:lstStyle/>
                    <a:p>
                      <a:pPr algn="ctr"/>
                      <a:endParaRPr lang="en-US" sz="1050" dirty="0"/>
                    </a:p>
                  </a:txBody>
                  <a:tcPr/>
                </a:tc>
                <a:extLst>
                  <a:ext uri="{0D108BD9-81ED-4DB2-BD59-A6C34878D82A}">
                    <a16:rowId xmlns:a16="http://schemas.microsoft.com/office/drawing/2014/main" val="1778508117"/>
                  </a:ext>
                </a:extLst>
              </a:tr>
              <a:tr h="370840">
                <a:tc>
                  <a:txBody>
                    <a:bodyPr/>
                    <a:lstStyle/>
                    <a:p>
                      <a:pPr algn="ctr"/>
                      <a:r>
                        <a:rPr lang="en-US" sz="1050" dirty="0"/>
                        <a:t>…</a:t>
                      </a:r>
                    </a:p>
                  </a:txBody>
                  <a:tcPr/>
                </a:tc>
                <a:tc>
                  <a:txBody>
                    <a:bodyPr/>
                    <a:lstStyle/>
                    <a:p>
                      <a:pPr algn="ctr"/>
                      <a:r>
                        <a:rPr lang="en-US" sz="1050" dirty="0"/>
                        <a:t>…</a:t>
                      </a:r>
                    </a:p>
                  </a:txBody>
                  <a:tcPr/>
                </a:tc>
                <a:tc>
                  <a:txBody>
                    <a:bodyPr/>
                    <a:lstStyle/>
                    <a:p>
                      <a:pPr algn="ctr"/>
                      <a:endParaRPr lang="en-US" sz="1050" dirty="0"/>
                    </a:p>
                  </a:txBody>
                  <a:tcPr/>
                </a:tc>
                <a:tc>
                  <a:txBody>
                    <a:bodyPr/>
                    <a:lstStyle/>
                    <a:p>
                      <a:pPr algn="ctr"/>
                      <a:endParaRPr lang="en-US" sz="1050" dirty="0"/>
                    </a:p>
                  </a:txBody>
                  <a:tcPr/>
                </a:tc>
                <a:extLst>
                  <a:ext uri="{0D108BD9-81ED-4DB2-BD59-A6C34878D82A}">
                    <a16:rowId xmlns:a16="http://schemas.microsoft.com/office/drawing/2014/main" val="4061369464"/>
                  </a:ext>
                </a:extLst>
              </a:tr>
              <a:tr h="370840">
                <a:tc>
                  <a:txBody>
                    <a:bodyPr/>
                    <a:lstStyle/>
                    <a:p>
                      <a:pPr algn="ctr"/>
                      <a:r>
                        <a:rPr lang="en-US" sz="1050" dirty="0" err="1"/>
                        <a:t>tMax</a:t>
                      </a:r>
                      <a:endParaRPr lang="en-US" sz="1050" dirty="0"/>
                    </a:p>
                  </a:txBody>
                  <a:tcPr/>
                </a:tc>
                <a:tc>
                  <a:txBody>
                    <a:bodyPr/>
                    <a:lstStyle/>
                    <a:p>
                      <a:pPr algn="ctr"/>
                      <a:r>
                        <a:rPr lang="en-US" sz="1050" dirty="0"/>
                        <a:t>5.5</a:t>
                      </a:r>
                    </a:p>
                  </a:txBody>
                  <a:tcPr/>
                </a:tc>
                <a:tc>
                  <a:txBody>
                    <a:bodyPr/>
                    <a:lstStyle/>
                    <a:p>
                      <a:pPr algn="ctr"/>
                      <a:endParaRPr lang="en-US" sz="1050" dirty="0"/>
                    </a:p>
                  </a:txBody>
                  <a:tcPr/>
                </a:tc>
                <a:tc>
                  <a:txBody>
                    <a:bodyPr/>
                    <a:lstStyle/>
                    <a:p>
                      <a:pPr algn="ctr"/>
                      <a:endParaRPr lang="en-US" sz="1050" dirty="0"/>
                    </a:p>
                  </a:txBody>
                  <a:tcPr/>
                </a:tc>
                <a:extLst>
                  <a:ext uri="{0D108BD9-81ED-4DB2-BD59-A6C34878D82A}">
                    <a16:rowId xmlns:a16="http://schemas.microsoft.com/office/drawing/2014/main" val="3591278348"/>
                  </a:ext>
                </a:extLst>
              </a:tr>
            </a:tbl>
          </a:graphicData>
        </a:graphic>
      </p:graphicFrame>
      <p:grpSp>
        <p:nvGrpSpPr>
          <p:cNvPr id="83" name="Group 82">
            <a:extLst>
              <a:ext uri="{FF2B5EF4-FFF2-40B4-BE49-F238E27FC236}">
                <a16:creationId xmlns:a16="http://schemas.microsoft.com/office/drawing/2014/main" id="{2EDDB85D-EE71-E19A-DBBF-D88FA724D3A9}"/>
              </a:ext>
            </a:extLst>
          </p:cNvPr>
          <p:cNvGrpSpPr/>
          <p:nvPr/>
        </p:nvGrpSpPr>
        <p:grpSpPr>
          <a:xfrm>
            <a:off x="3099952" y="2927277"/>
            <a:ext cx="3320723" cy="1912480"/>
            <a:chOff x="3099952" y="2927277"/>
            <a:chExt cx="3320723" cy="1912480"/>
          </a:xfrm>
        </p:grpSpPr>
        <p:cxnSp>
          <p:nvCxnSpPr>
            <p:cNvPr id="6" name="Straight Arrow Connector 5">
              <a:extLst>
                <a:ext uri="{FF2B5EF4-FFF2-40B4-BE49-F238E27FC236}">
                  <a16:creationId xmlns:a16="http://schemas.microsoft.com/office/drawing/2014/main" id="{6F6681D9-ECB4-BD2B-C094-D0583A322C22}"/>
                </a:ext>
              </a:extLst>
            </p:cNvPr>
            <p:cNvCxnSpPr>
              <a:cxnSpLocks/>
            </p:cNvCxnSpPr>
            <p:nvPr/>
          </p:nvCxnSpPr>
          <p:spPr>
            <a:xfrm>
              <a:off x="3099952" y="3311627"/>
              <a:ext cx="73324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3B0E0336-A2EB-F276-C745-D97AD9EAAE4E}"/>
                </a:ext>
              </a:extLst>
            </p:cNvPr>
            <p:cNvSpPr/>
            <p:nvPr/>
          </p:nvSpPr>
          <p:spPr>
            <a:xfrm>
              <a:off x="3833194" y="2927277"/>
              <a:ext cx="1795662" cy="828961"/>
            </a:xfrm>
            <a:prstGeom prst="ellipse">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OpenFAST executable</a:t>
              </a:r>
            </a:p>
          </p:txBody>
        </p:sp>
        <p:cxnSp>
          <p:nvCxnSpPr>
            <p:cNvPr id="9" name="Straight Arrow Connector 8">
              <a:extLst>
                <a:ext uri="{FF2B5EF4-FFF2-40B4-BE49-F238E27FC236}">
                  <a16:creationId xmlns:a16="http://schemas.microsoft.com/office/drawing/2014/main" id="{73D89D9F-7CAB-9311-8583-2B1D4744D343}"/>
                </a:ext>
              </a:extLst>
            </p:cNvPr>
            <p:cNvCxnSpPr>
              <a:cxnSpLocks/>
            </p:cNvCxnSpPr>
            <p:nvPr/>
          </p:nvCxnSpPr>
          <p:spPr>
            <a:xfrm>
              <a:off x="5728240" y="3326392"/>
              <a:ext cx="60629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EF01996A-DDBF-D7E0-35A9-7945B6A5C274}"/>
                </a:ext>
              </a:extLst>
            </p:cNvPr>
            <p:cNvCxnSpPr>
              <a:cxnSpLocks/>
            </p:cNvCxnSpPr>
            <p:nvPr/>
          </p:nvCxnSpPr>
          <p:spPr>
            <a:xfrm>
              <a:off x="5714994" y="3422488"/>
              <a:ext cx="705681" cy="14172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8198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96524DD7-DE1B-BA56-57BB-27DCB7EF27F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8910" y="1155335"/>
            <a:ext cx="3114675" cy="2680941"/>
          </a:xfrm>
          <a:prstGeom prst="rect">
            <a:avLst/>
          </a:prstGeom>
        </p:spPr>
      </p:pic>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Inputs and outputs (in practice)</a:t>
            </a:r>
          </a:p>
        </p:txBody>
      </p:sp>
      <p:sp>
        <p:nvSpPr>
          <p:cNvPr id="10" name="Rectangle 9">
            <a:extLst>
              <a:ext uri="{FF2B5EF4-FFF2-40B4-BE49-F238E27FC236}">
                <a16:creationId xmlns:a16="http://schemas.microsoft.com/office/drawing/2014/main" id="{C3F447B8-EE6F-3D63-F832-9247AECCCF74}"/>
              </a:ext>
            </a:extLst>
          </p:cNvPr>
          <p:cNvSpPr/>
          <p:nvPr/>
        </p:nvSpPr>
        <p:spPr>
          <a:xfrm>
            <a:off x="954967" y="1797698"/>
            <a:ext cx="1401593" cy="1638363"/>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685963-8764-697E-2B46-E3AF874612B6}"/>
              </a:ext>
            </a:extLst>
          </p:cNvPr>
          <p:cNvSpPr/>
          <p:nvPr/>
        </p:nvSpPr>
        <p:spPr>
          <a:xfrm>
            <a:off x="954969" y="3467184"/>
            <a:ext cx="1396030" cy="192599"/>
          </a:xfrm>
          <a:prstGeom prst="rect">
            <a:avLst/>
          </a:prstGeom>
          <a:noFill/>
          <a:ln w="190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12BF82-88C4-1163-7C8F-7A5D5F5708ED}"/>
              </a:ext>
            </a:extLst>
          </p:cNvPr>
          <p:cNvSpPr/>
          <p:nvPr/>
        </p:nvSpPr>
        <p:spPr>
          <a:xfrm>
            <a:off x="961597" y="3241530"/>
            <a:ext cx="1396030" cy="201160"/>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D0FEF89-EF72-C087-6BE2-16EB942C9D4E}"/>
              </a:ext>
            </a:extLst>
          </p:cNvPr>
          <p:cNvSpPr txBox="1"/>
          <p:nvPr/>
        </p:nvSpPr>
        <p:spPr>
          <a:xfrm>
            <a:off x="12884" y="3144554"/>
            <a:ext cx="980661" cy="338554"/>
          </a:xfrm>
          <a:prstGeom prst="rect">
            <a:avLst/>
          </a:prstGeom>
          <a:noFill/>
        </p:spPr>
        <p:txBody>
          <a:bodyPr wrap="square" rtlCol="0">
            <a:spAutoFit/>
          </a:bodyPr>
          <a:lstStyle/>
          <a:p>
            <a:r>
              <a:rPr lang="en-US" sz="1600" dirty="0">
                <a:solidFill>
                  <a:schemeClr val="accent1"/>
                </a:solidFill>
              </a:rPr>
              <a:t>INPUTS</a:t>
            </a:r>
          </a:p>
        </p:txBody>
      </p:sp>
      <p:sp>
        <p:nvSpPr>
          <p:cNvPr id="28" name="TextBox 27">
            <a:extLst>
              <a:ext uri="{FF2B5EF4-FFF2-40B4-BE49-F238E27FC236}">
                <a16:creationId xmlns:a16="http://schemas.microsoft.com/office/drawing/2014/main" id="{59B357B0-52D5-02B8-1273-20A96E7730D1}"/>
              </a:ext>
            </a:extLst>
          </p:cNvPr>
          <p:cNvSpPr txBox="1"/>
          <p:nvPr/>
        </p:nvSpPr>
        <p:spPr>
          <a:xfrm>
            <a:off x="-38394" y="3387856"/>
            <a:ext cx="980661" cy="338554"/>
          </a:xfrm>
          <a:prstGeom prst="rect">
            <a:avLst/>
          </a:prstGeom>
          <a:noFill/>
        </p:spPr>
        <p:txBody>
          <a:bodyPr wrap="square" rtlCol="0">
            <a:spAutoFit/>
          </a:bodyPr>
          <a:lstStyle/>
          <a:p>
            <a:r>
              <a:rPr lang="en-US" sz="1600" dirty="0">
                <a:solidFill>
                  <a:schemeClr val="accent3"/>
                </a:solidFill>
              </a:rPr>
              <a:t>OUTPUT</a:t>
            </a:r>
          </a:p>
        </p:txBody>
      </p:sp>
      <p:sp>
        <p:nvSpPr>
          <p:cNvPr id="63" name="TextBox 62">
            <a:extLst>
              <a:ext uri="{FF2B5EF4-FFF2-40B4-BE49-F238E27FC236}">
                <a16:creationId xmlns:a16="http://schemas.microsoft.com/office/drawing/2014/main" id="{69ECD18F-36C9-215B-6E73-395ECEEF96A4}"/>
              </a:ext>
            </a:extLst>
          </p:cNvPr>
          <p:cNvSpPr txBox="1"/>
          <p:nvPr/>
        </p:nvSpPr>
        <p:spPr>
          <a:xfrm>
            <a:off x="-17673" y="824070"/>
            <a:ext cx="1531958" cy="369332"/>
          </a:xfrm>
          <a:prstGeom prst="rect">
            <a:avLst/>
          </a:prstGeom>
          <a:noFill/>
        </p:spPr>
        <p:txBody>
          <a:bodyPr wrap="none" rtlCol="0">
            <a:spAutoFit/>
          </a:bodyPr>
          <a:lstStyle/>
          <a:p>
            <a:r>
              <a:rPr lang="en-US" b="1" dirty="0"/>
              <a:t>Typical folder:</a:t>
            </a:r>
          </a:p>
        </p:txBody>
      </p:sp>
      <p:grpSp>
        <p:nvGrpSpPr>
          <p:cNvPr id="95" name="Group 94">
            <a:extLst>
              <a:ext uri="{FF2B5EF4-FFF2-40B4-BE49-F238E27FC236}">
                <a16:creationId xmlns:a16="http://schemas.microsoft.com/office/drawing/2014/main" id="{229E7A50-7CAC-1C66-717F-4323CF2B3CA3}"/>
              </a:ext>
            </a:extLst>
          </p:cNvPr>
          <p:cNvGrpSpPr/>
          <p:nvPr/>
        </p:nvGrpSpPr>
        <p:grpSpPr>
          <a:xfrm>
            <a:off x="2350999" y="1115550"/>
            <a:ext cx="4095989" cy="3785121"/>
            <a:chOff x="2350999" y="1115550"/>
            <a:chExt cx="4095989" cy="3785121"/>
          </a:xfrm>
        </p:grpSpPr>
        <p:grpSp>
          <p:nvGrpSpPr>
            <p:cNvPr id="42" name="Group 41">
              <a:extLst>
                <a:ext uri="{FF2B5EF4-FFF2-40B4-BE49-F238E27FC236}">
                  <a16:creationId xmlns:a16="http://schemas.microsoft.com/office/drawing/2014/main" id="{6980D572-F92E-0152-FBA6-A4AB6D4E4C7A}"/>
                </a:ext>
              </a:extLst>
            </p:cNvPr>
            <p:cNvGrpSpPr/>
            <p:nvPr/>
          </p:nvGrpSpPr>
          <p:grpSpPr>
            <a:xfrm>
              <a:off x="3032046" y="1124368"/>
              <a:ext cx="3414942" cy="3767485"/>
              <a:chOff x="2732583" y="692703"/>
              <a:chExt cx="3018882" cy="3330538"/>
            </a:xfrm>
          </p:grpSpPr>
          <p:pic>
            <p:nvPicPr>
              <p:cNvPr id="33" name="Picture 32">
                <a:extLst>
                  <a:ext uri="{FF2B5EF4-FFF2-40B4-BE49-F238E27FC236}">
                    <a16:creationId xmlns:a16="http://schemas.microsoft.com/office/drawing/2014/main" id="{05CF432B-ADF3-B042-71C3-835F18975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83" y="692703"/>
                <a:ext cx="3018882" cy="3330538"/>
              </a:xfrm>
              <a:prstGeom prst="rect">
                <a:avLst/>
              </a:prstGeom>
              <a:ln w="28575">
                <a:solidFill>
                  <a:schemeClr val="accent1"/>
                </a:solidFill>
              </a:ln>
            </p:spPr>
          </p:pic>
          <p:sp>
            <p:nvSpPr>
              <p:cNvPr id="35" name="Rectangle 34">
                <a:extLst>
                  <a:ext uri="{FF2B5EF4-FFF2-40B4-BE49-F238E27FC236}">
                    <a16:creationId xmlns:a16="http://schemas.microsoft.com/office/drawing/2014/main" id="{F91D5E1B-82FF-BB53-FABB-49EA21D91588}"/>
                  </a:ext>
                </a:extLst>
              </p:cNvPr>
              <p:cNvSpPr/>
              <p:nvPr/>
            </p:nvSpPr>
            <p:spPr>
              <a:xfrm>
                <a:off x="2935128" y="3178968"/>
                <a:ext cx="1017745" cy="90487"/>
              </a:xfrm>
              <a:prstGeom prst="rect">
                <a:avLst/>
              </a:prstGeom>
              <a:noFill/>
              <a:ln w="127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0AC805-F5E3-1625-7369-D1EC7D1B7F3F}"/>
                  </a:ext>
                </a:extLst>
              </p:cNvPr>
              <p:cNvSpPr/>
              <p:nvPr/>
            </p:nvSpPr>
            <p:spPr>
              <a:xfrm>
                <a:off x="2951798" y="3467101"/>
                <a:ext cx="1017746" cy="90487"/>
              </a:xfrm>
              <a:prstGeom prst="rect">
                <a:avLst/>
              </a:prstGeom>
              <a:noFill/>
              <a:ln w="127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3F8BA8E-DBE9-9F39-D594-808CAA7D33DB}"/>
                  </a:ext>
                </a:extLst>
              </p:cNvPr>
              <p:cNvSpPr/>
              <p:nvPr/>
            </p:nvSpPr>
            <p:spPr>
              <a:xfrm>
                <a:off x="2951798" y="3555741"/>
                <a:ext cx="1017746" cy="90487"/>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Connector 64">
              <a:extLst>
                <a:ext uri="{FF2B5EF4-FFF2-40B4-BE49-F238E27FC236}">
                  <a16:creationId xmlns:a16="http://schemas.microsoft.com/office/drawing/2014/main" id="{8DA4677B-ED95-407A-797C-139573C78EC9}"/>
                </a:ext>
              </a:extLst>
            </p:cNvPr>
            <p:cNvCxnSpPr>
              <a:cxnSpLocks/>
            </p:cNvCxnSpPr>
            <p:nvPr/>
          </p:nvCxnSpPr>
          <p:spPr>
            <a:xfrm flipH="1">
              <a:off x="2350999" y="1115550"/>
              <a:ext cx="668347" cy="21061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0EAD957-770E-14FF-BBBC-C51E4D95FD6E}"/>
                </a:ext>
              </a:extLst>
            </p:cNvPr>
            <p:cNvCxnSpPr>
              <a:cxnSpLocks/>
            </p:cNvCxnSpPr>
            <p:nvPr/>
          </p:nvCxnSpPr>
          <p:spPr>
            <a:xfrm flipH="1" flipV="1">
              <a:off x="2350999" y="3457659"/>
              <a:ext cx="661719" cy="14430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70EE1A1E-5543-1F66-24AE-916EF259400A}"/>
              </a:ext>
            </a:extLst>
          </p:cNvPr>
          <p:cNvGrpSpPr/>
          <p:nvPr/>
        </p:nvGrpSpPr>
        <p:grpSpPr>
          <a:xfrm>
            <a:off x="4433639" y="881264"/>
            <a:ext cx="3844848" cy="4229105"/>
            <a:chOff x="4433639" y="881264"/>
            <a:chExt cx="3844848" cy="4229105"/>
          </a:xfrm>
        </p:grpSpPr>
        <p:grpSp>
          <p:nvGrpSpPr>
            <p:cNvPr id="58" name="Group 57">
              <a:extLst>
                <a:ext uri="{FF2B5EF4-FFF2-40B4-BE49-F238E27FC236}">
                  <a16:creationId xmlns:a16="http://schemas.microsoft.com/office/drawing/2014/main" id="{CA93D0B3-9563-CDBD-CA6A-ED35D30D30F5}"/>
                </a:ext>
              </a:extLst>
            </p:cNvPr>
            <p:cNvGrpSpPr/>
            <p:nvPr/>
          </p:nvGrpSpPr>
          <p:grpSpPr>
            <a:xfrm>
              <a:off x="5157286" y="898216"/>
              <a:ext cx="3121201" cy="4212153"/>
              <a:chOff x="3768867" y="697465"/>
              <a:chExt cx="3121201" cy="4212153"/>
            </a:xfrm>
          </p:grpSpPr>
          <p:pic>
            <p:nvPicPr>
              <p:cNvPr id="45" name="Picture 44">
                <a:extLst>
                  <a:ext uri="{FF2B5EF4-FFF2-40B4-BE49-F238E27FC236}">
                    <a16:creationId xmlns:a16="http://schemas.microsoft.com/office/drawing/2014/main" id="{12C5E1FF-C8BC-CCD5-E868-B06436B8B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867" y="697465"/>
                <a:ext cx="3121201" cy="4212153"/>
              </a:xfrm>
              <a:prstGeom prst="rect">
                <a:avLst/>
              </a:prstGeom>
              <a:ln w="19050">
                <a:solidFill>
                  <a:schemeClr val="accent2"/>
                </a:solidFill>
              </a:ln>
            </p:spPr>
          </p:pic>
          <p:sp>
            <p:nvSpPr>
              <p:cNvPr id="49" name="Rectangle 48">
                <a:extLst>
                  <a:ext uri="{FF2B5EF4-FFF2-40B4-BE49-F238E27FC236}">
                    <a16:creationId xmlns:a16="http://schemas.microsoft.com/office/drawing/2014/main" id="{5970ED32-171D-EDBC-71FF-87039C255195}"/>
                  </a:ext>
                </a:extLst>
              </p:cNvPr>
              <p:cNvSpPr/>
              <p:nvPr/>
            </p:nvSpPr>
            <p:spPr>
              <a:xfrm>
                <a:off x="3997422" y="4400791"/>
                <a:ext cx="1336578" cy="90487"/>
              </a:xfrm>
              <a:prstGeom prst="rect">
                <a:avLst/>
              </a:prstGeom>
              <a:noFill/>
              <a:ln w="127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65967C8-2DB5-3AC3-0B06-D056DDD32B9A}"/>
                  </a:ext>
                </a:extLst>
              </p:cNvPr>
              <p:cNvSpPr/>
              <p:nvPr/>
            </p:nvSpPr>
            <p:spPr>
              <a:xfrm>
                <a:off x="3992889" y="4635981"/>
                <a:ext cx="1336578" cy="247963"/>
              </a:xfrm>
              <a:prstGeom prst="rect">
                <a:avLst/>
              </a:prstGeom>
              <a:noFill/>
              <a:ln w="127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9" name="Straight Connector 78">
              <a:extLst>
                <a:ext uri="{FF2B5EF4-FFF2-40B4-BE49-F238E27FC236}">
                  <a16:creationId xmlns:a16="http://schemas.microsoft.com/office/drawing/2014/main" id="{70F52719-12F6-2329-C532-893D752C2BE2}"/>
                </a:ext>
              </a:extLst>
            </p:cNvPr>
            <p:cNvCxnSpPr>
              <a:cxnSpLocks/>
            </p:cNvCxnSpPr>
            <p:nvPr/>
          </p:nvCxnSpPr>
          <p:spPr>
            <a:xfrm flipH="1">
              <a:off x="4433639" y="881264"/>
              <a:ext cx="717573" cy="348175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2D394A1A-773C-21CA-EFF3-903580F4A3A1}"/>
                </a:ext>
              </a:extLst>
            </p:cNvPr>
            <p:cNvCxnSpPr>
              <a:cxnSpLocks/>
            </p:cNvCxnSpPr>
            <p:nvPr/>
          </p:nvCxnSpPr>
          <p:spPr>
            <a:xfrm flipH="1" flipV="1">
              <a:off x="4433639" y="4438124"/>
              <a:ext cx="710945" cy="67224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94" name="Group 93">
            <a:extLst>
              <a:ext uri="{FF2B5EF4-FFF2-40B4-BE49-F238E27FC236}">
                <a16:creationId xmlns:a16="http://schemas.microsoft.com/office/drawing/2014/main" id="{5BCFC6E8-5413-BD14-8102-2F85EBE39EB4}"/>
              </a:ext>
            </a:extLst>
          </p:cNvPr>
          <p:cNvGrpSpPr/>
          <p:nvPr/>
        </p:nvGrpSpPr>
        <p:grpSpPr>
          <a:xfrm>
            <a:off x="2350999" y="1999656"/>
            <a:ext cx="6780117" cy="2443162"/>
            <a:chOff x="2350999" y="1999656"/>
            <a:chExt cx="6780117" cy="2443162"/>
          </a:xfrm>
        </p:grpSpPr>
        <p:pic>
          <p:nvPicPr>
            <p:cNvPr id="62" name="Picture 61">
              <a:extLst>
                <a:ext uri="{FF2B5EF4-FFF2-40B4-BE49-F238E27FC236}">
                  <a16:creationId xmlns:a16="http://schemas.microsoft.com/office/drawing/2014/main" id="{86FD8B68-AF48-BD93-30CB-61800A6DD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830" y="1999656"/>
              <a:ext cx="3789286" cy="2443162"/>
            </a:xfrm>
            <a:prstGeom prst="rect">
              <a:avLst/>
            </a:prstGeom>
            <a:ln w="19050">
              <a:solidFill>
                <a:schemeClr val="accent3"/>
              </a:solidFill>
            </a:ln>
          </p:spPr>
        </p:pic>
        <p:cxnSp>
          <p:nvCxnSpPr>
            <p:cNvPr id="85" name="Straight Connector 84">
              <a:extLst>
                <a:ext uri="{FF2B5EF4-FFF2-40B4-BE49-F238E27FC236}">
                  <a16:creationId xmlns:a16="http://schemas.microsoft.com/office/drawing/2014/main" id="{04C750C8-84E1-E9BC-8BD0-128524B33E03}"/>
                </a:ext>
              </a:extLst>
            </p:cNvPr>
            <p:cNvCxnSpPr>
              <a:cxnSpLocks/>
            </p:cNvCxnSpPr>
            <p:nvPr/>
          </p:nvCxnSpPr>
          <p:spPr>
            <a:xfrm flipH="1">
              <a:off x="2350999" y="1999656"/>
              <a:ext cx="2978129" cy="1464747"/>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0BBF16-3214-B22A-E18B-F169AED0DAEE}"/>
                </a:ext>
              </a:extLst>
            </p:cNvPr>
            <p:cNvCxnSpPr>
              <a:cxnSpLocks/>
            </p:cNvCxnSpPr>
            <p:nvPr/>
          </p:nvCxnSpPr>
          <p:spPr>
            <a:xfrm flipH="1" flipV="1">
              <a:off x="2350999" y="3678600"/>
              <a:ext cx="2978129" cy="764218"/>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sp>
        <p:nvSpPr>
          <p:cNvPr id="100" name="Rectangle 99">
            <a:extLst>
              <a:ext uri="{FF2B5EF4-FFF2-40B4-BE49-F238E27FC236}">
                <a16:creationId xmlns:a16="http://schemas.microsoft.com/office/drawing/2014/main" id="{DDE147D6-3B07-9405-A575-8BDEAD80A412}"/>
              </a:ext>
            </a:extLst>
          </p:cNvPr>
          <p:cNvSpPr/>
          <p:nvPr/>
        </p:nvSpPr>
        <p:spPr>
          <a:xfrm>
            <a:off x="954969" y="3679909"/>
            <a:ext cx="1396030" cy="171336"/>
          </a:xfrm>
          <a:prstGeom prst="rect">
            <a:avLst/>
          </a:prstGeom>
          <a:noFill/>
          <a:ln w="1905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endParaRPr>
          </a:p>
        </p:txBody>
      </p:sp>
      <p:sp>
        <p:nvSpPr>
          <p:cNvPr id="104" name="TextBox 103">
            <a:extLst>
              <a:ext uri="{FF2B5EF4-FFF2-40B4-BE49-F238E27FC236}">
                <a16:creationId xmlns:a16="http://schemas.microsoft.com/office/drawing/2014/main" id="{0113F815-E885-B48E-7AFF-F1032EB1C445}"/>
              </a:ext>
            </a:extLst>
          </p:cNvPr>
          <p:cNvSpPr txBox="1"/>
          <p:nvPr/>
        </p:nvSpPr>
        <p:spPr>
          <a:xfrm>
            <a:off x="157665" y="3606784"/>
            <a:ext cx="980661" cy="338554"/>
          </a:xfrm>
          <a:prstGeom prst="rect">
            <a:avLst/>
          </a:prstGeom>
          <a:noFill/>
        </p:spPr>
        <p:txBody>
          <a:bodyPr wrap="square" rtlCol="0">
            <a:spAutoFit/>
          </a:bodyPr>
          <a:lstStyle/>
          <a:p>
            <a:r>
              <a:rPr lang="en-US" sz="1600" dirty="0">
                <a:solidFill>
                  <a:schemeClr val="accent4"/>
                </a:solidFill>
              </a:rPr>
              <a:t>EXE</a:t>
            </a:r>
          </a:p>
        </p:txBody>
      </p:sp>
    </p:spTree>
    <p:extLst>
      <p:ext uri="{BB962C8B-B14F-4D97-AF65-F5344CB8AC3E}">
        <p14:creationId xmlns:p14="http://schemas.microsoft.com/office/powerpoint/2010/main" val="372009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Inputs and outputs – Some notes </a:t>
            </a:r>
            <a:r>
              <a:rPr lang="en-US" sz="2800" dirty="0"/>
              <a:t>[</a:t>
            </a:r>
            <a:r>
              <a:rPr lang="en-US" sz="2800" dirty="0">
                <a:solidFill>
                  <a:srgbClr val="00B050"/>
                </a:solidFill>
              </a:rPr>
              <a:t>L1</a:t>
            </a:r>
            <a:r>
              <a:rPr lang="en-US" sz="2800" dirty="0"/>
              <a:t>-</a:t>
            </a:r>
            <a:r>
              <a:rPr lang="en-US" sz="2800" dirty="0">
                <a:solidFill>
                  <a:schemeClr val="accent5">
                    <a:lumMod val="60000"/>
                    <a:lumOff val="40000"/>
                  </a:schemeClr>
                </a:solidFill>
              </a:rPr>
              <a:t>L2</a:t>
            </a:r>
            <a:r>
              <a:rPr lang="en-US" sz="2800" dirty="0"/>
              <a:t>]</a:t>
            </a:r>
            <a:endParaRPr lang="en-US" dirty="0"/>
          </a:p>
        </p:txBody>
      </p:sp>
      <p:sp>
        <p:nvSpPr>
          <p:cNvPr id="3" name="TextBox 2">
            <a:extLst>
              <a:ext uri="{FF2B5EF4-FFF2-40B4-BE49-F238E27FC236}">
                <a16:creationId xmlns:a16="http://schemas.microsoft.com/office/drawing/2014/main" id="{2C33F803-9ED6-B2E0-9A5C-40446230717F}"/>
              </a:ext>
            </a:extLst>
          </p:cNvPr>
          <p:cNvSpPr txBox="1"/>
          <p:nvPr/>
        </p:nvSpPr>
        <p:spPr>
          <a:xfrm>
            <a:off x="177800" y="742294"/>
            <a:ext cx="8483600"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Filenames can be absolute </a:t>
            </a:r>
            <a:r>
              <a:rPr lang="en-US" sz="1100" dirty="0"/>
              <a:t>(“</a:t>
            </a:r>
            <a:r>
              <a:rPr lang="en-US" sz="1100" dirty="0">
                <a:latin typeface="Consolas" panose="020B0609020204030204" pitchFamily="49" charset="0"/>
              </a:rPr>
              <a:t>C:/path/AeroDyn.dat”</a:t>
            </a:r>
            <a:r>
              <a:rPr lang="en-US" sz="1100" dirty="0"/>
              <a:t>) </a:t>
            </a:r>
            <a:r>
              <a:rPr lang="en-US" sz="1400" dirty="0"/>
              <a:t>or relative </a:t>
            </a:r>
            <a:r>
              <a:rPr lang="en-US" sz="1100" dirty="0"/>
              <a:t>(“../</a:t>
            </a:r>
            <a:r>
              <a:rPr lang="en-US" sz="1100" dirty="0">
                <a:latin typeface="Consolas" panose="020B0609020204030204" pitchFamily="49" charset="0"/>
              </a:rPr>
              <a:t>AeroDyn.dat”, </a:t>
            </a:r>
            <a:r>
              <a:rPr lang="en-US" sz="1100" dirty="0"/>
              <a:t>“./sub/</a:t>
            </a:r>
            <a:r>
              <a:rPr lang="en-US" sz="1100" dirty="0">
                <a:latin typeface="Consolas" panose="020B0609020204030204" pitchFamily="49" charset="0"/>
              </a:rPr>
              <a:t>AeroDyn.dat”</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Relative paths are relative to the “parent file” that specify them, for instance:</a:t>
            </a:r>
            <a:br>
              <a:rPr lang="en-US" sz="1400" dirty="0"/>
            </a:br>
            <a:r>
              <a:rPr lang="en-US" sz="1400" dirty="0"/>
              <a:t>	the “main AeroDyn file” is relative to the “Main file (.</a:t>
            </a:r>
            <a:r>
              <a:rPr lang="en-US" sz="1400" dirty="0" err="1"/>
              <a:t>fst</a:t>
            </a:r>
            <a:r>
              <a:rPr lang="en-US" sz="1400" dirty="0"/>
              <a:t>)”</a:t>
            </a:r>
            <a:br>
              <a:rPr lang="en-US" sz="1400" dirty="0"/>
            </a:br>
            <a:r>
              <a:rPr lang="en-US" sz="1400" dirty="0"/>
              <a:t>	the “AeroDyn blade file” is relative to the “main AeroDyn file”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Both “/” and “\” should work, but it’s recommended to use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Avoid </a:t>
            </a:r>
            <a:r>
              <a:rPr lang="en-US" sz="1400" dirty="0" err="1"/>
              <a:t>filepaths</a:t>
            </a:r>
            <a:r>
              <a:rPr lang="en-US" sz="1400" dirty="0"/>
              <a:t> with spaces.. but if you do, remember to surround them by quotes:   “my folder/my file.dat”</a:t>
            </a:r>
          </a:p>
          <a:p>
            <a:endParaRPr lang="en-US" sz="1400" dirty="0"/>
          </a:p>
          <a:p>
            <a:pPr marL="285750" indent="-285750">
              <a:buFont typeface="Arial" panose="020B0604020202020204" pitchFamily="34" charset="0"/>
              <a:buChar char="•"/>
            </a:pPr>
            <a:r>
              <a:rPr lang="en-US" sz="1400" dirty="0"/>
              <a:t>Output files are overwritten when OpenFAST is rerun!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3347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Getting OpenFAST</a:t>
            </a:r>
          </a:p>
        </p:txBody>
      </p:sp>
      <p:sp>
        <p:nvSpPr>
          <p:cNvPr id="3" name="TextBox 2">
            <a:extLst>
              <a:ext uri="{FF2B5EF4-FFF2-40B4-BE49-F238E27FC236}">
                <a16:creationId xmlns:a16="http://schemas.microsoft.com/office/drawing/2014/main" id="{2C33F803-9ED6-B2E0-9A5C-40446230717F}"/>
              </a:ext>
            </a:extLst>
          </p:cNvPr>
          <p:cNvSpPr txBox="1"/>
          <p:nvPr/>
        </p:nvSpPr>
        <p:spPr>
          <a:xfrm>
            <a:off x="177799" y="742294"/>
            <a:ext cx="8642201" cy="464742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3"/>
                </a:solidFill>
              </a:rPr>
              <a:t>Installation instructions</a:t>
            </a:r>
            <a:r>
              <a:rPr lang="en-US" sz="1400" dirty="0"/>
              <a:t>:</a:t>
            </a:r>
            <a:br>
              <a:rPr lang="en-US" sz="1400" dirty="0"/>
            </a:br>
            <a:r>
              <a:rPr lang="en-US" sz="1400" dirty="0"/>
              <a:t>   </a:t>
            </a:r>
            <a:r>
              <a:rPr lang="en-US" sz="1400" dirty="0">
                <a:hlinkClick r:id="rId2"/>
              </a:rPr>
              <a:t>https://openfast.readthedocs.io/en/main/source/install/index.html</a:t>
            </a:r>
            <a:r>
              <a:rPr lang="en-US" sz="1400" dirty="0"/>
              <a:t> </a:t>
            </a:r>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r>
              <a:rPr lang="en-US" sz="1400" dirty="0">
                <a:solidFill>
                  <a:schemeClr val="accent4"/>
                </a:solidFill>
              </a:rPr>
              <a:t>Windows</a:t>
            </a:r>
            <a:r>
              <a:rPr lang="en-US" sz="1400" dirty="0"/>
              <a:t>:</a:t>
            </a:r>
          </a:p>
          <a:p>
            <a:pPr lvl="1"/>
            <a:r>
              <a:rPr lang="en-US" sz="1400" dirty="0">
                <a:hlinkClick r:id="rId3"/>
              </a:rPr>
              <a:t>https://github.com/OpenFAST/openfast/releases</a:t>
            </a:r>
            <a:r>
              <a:rPr lang="en-US" sz="1400" dirty="0"/>
              <a:t>	</a:t>
            </a:r>
          </a:p>
          <a:p>
            <a:pPr lvl="1"/>
            <a:r>
              <a:rPr lang="en-US" sz="1100" dirty="0"/>
              <a:t>(NOTE: the executable are also available from the </a:t>
            </a:r>
            <a:r>
              <a:rPr lang="en-US" sz="1100" dirty="0" err="1"/>
              <a:t>tinyurl</a:t>
            </a:r>
            <a:r>
              <a:rPr lang="en-US" sz="1100" dirty="0"/>
              <a:t>)</a:t>
            </a:r>
            <a:br>
              <a:rPr lang="en-US" sz="1400" dirty="0"/>
            </a:br>
            <a:endParaRPr lang="en-US" sz="1400" dirty="0"/>
          </a:p>
          <a:p>
            <a:pPr marL="285750" indent="-285750">
              <a:buFont typeface="Arial" panose="020B0604020202020204" pitchFamily="34" charset="0"/>
              <a:buChar char="•"/>
            </a:pPr>
            <a:r>
              <a:rPr lang="en-US" sz="1400" dirty="0"/>
              <a:t>Mac/Linux:</a:t>
            </a:r>
          </a:p>
          <a:p>
            <a:pPr lvl="1"/>
            <a:r>
              <a:rPr lang="en-US" sz="1200" dirty="0">
                <a:solidFill>
                  <a:schemeClr val="accent4"/>
                </a:solidFill>
                <a:latin typeface="Consolas" panose="020B0609020204030204" pitchFamily="49" charset="0"/>
              </a:rPr>
              <a:t># Create a new </a:t>
            </a:r>
            <a:r>
              <a:rPr lang="en-US" sz="1200" dirty="0" err="1">
                <a:solidFill>
                  <a:schemeClr val="accent4"/>
                </a:solidFill>
                <a:latin typeface="Consolas" panose="020B0609020204030204" pitchFamily="49" charset="0"/>
              </a:rPr>
              <a:t>conda</a:t>
            </a:r>
            <a:r>
              <a:rPr lang="en-US" sz="1200" dirty="0">
                <a:solidFill>
                  <a:schemeClr val="accent4"/>
                </a:solidFill>
                <a:latin typeface="Consolas" panose="020B0609020204030204" pitchFamily="49" charset="0"/>
              </a:rPr>
              <a:t> environment</a:t>
            </a:r>
          </a:p>
          <a:p>
            <a:pPr lvl="1"/>
            <a:r>
              <a:rPr lang="en-US" sz="1200" dirty="0" err="1">
                <a:latin typeface="Consolas" panose="020B0609020204030204" pitchFamily="49" charset="0"/>
              </a:rPr>
              <a:t>conda</a:t>
            </a:r>
            <a:r>
              <a:rPr lang="en-US" sz="1200" dirty="0">
                <a:latin typeface="Consolas" panose="020B0609020204030204" pitchFamily="49" charset="0"/>
              </a:rPr>
              <a:t> create -n </a:t>
            </a:r>
            <a:r>
              <a:rPr lang="en-US" sz="1200" dirty="0" err="1">
                <a:latin typeface="Consolas" panose="020B0609020204030204" pitchFamily="49" charset="0"/>
              </a:rPr>
              <a:t>openfast_env</a:t>
            </a:r>
            <a:endParaRPr lang="en-US" sz="1200" dirty="0">
              <a:latin typeface="Consolas" panose="020B0609020204030204" pitchFamily="49" charset="0"/>
            </a:endParaRPr>
          </a:p>
          <a:p>
            <a:pPr lvl="1"/>
            <a:r>
              <a:rPr lang="en-US" sz="1200" dirty="0">
                <a:solidFill>
                  <a:schemeClr val="accent4"/>
                </a:solidFill>
                <a:latin typeface="Consolas" panose="020B0609020204030204" pitchFamily="49" charset="0"/>
              </a:rPr>
              <a:t># Install OpenFAST through the </a:t>
            </a:r>
            <a:r>
              <a:rPr lang="en-US" sz="1200" dirty="0" err="1">
                <a:solidFill>
                  <a:schemeClr val="accent4"/>
                </a:solidFill>
                <a:latin typeface="Consolas" panose="020B0609020204030204" pitchFamily="49" charset="0"/>
              </a:rPr>
              <a:t>Conda</a:t>
            </a:r>
            <a:r>
              <a:rPr lang="en-US" sz="1200" dirty="0">
                <a:solidFill>
                  <a:schemeClr val="accent4"/>
                </a:solidFill>
                <a:latin typeface="Consolas" panose="020B0609020204030204" pitchFamily="49" charset="0"/>
              </a:rPr>
              <a:t> Forge channel</a:t>
            </a:r>
          </a:p>
          <a:p>
            <a:pPr lvl="1"/>
            <a:r>
              <a:rPr lang="en-US" sz="1200" dirty="0" err="1">
                <a:latin typeface="Consolas" panose="020B0609020204030204" pitchFamily="49" charset="0"/>
              </a:rPr>
              <a:t>conda</a:t>
            </a:r>
            <a:r>
              <a:rPr lang="en-US" sz="1200" dirty="0">
                <a:latin typeface="Consolas" panose="020B0609020204030204" pitchFamily="49" charset="0"/>
              </a:rPr>
              <a:t> install -c </a:t>
            </a:r>
            <a:r>
              <a:rPr lang="en-US" sz="1200" dirty="0" err="1">
                <a:latin typeface="Consolas" panose="020B0609020204030204" pitchFamily="49" charset="0"/>
              </a:rPr>
              <a:t>conda</a:t>
            </a:r>
            <a:r>
              <a:rPr lang="en-US" sz="1200" dirty="0">
                <a:latin typeface="Consolas" panose="020B0609020204030204" pitchFamily="49" charset="0"/>
              </a:rPr>
              <a:t>-forge </a:t>
            </a:r>
            <a:r>
              <a:rPr lang="en-US" sz="1200" dirty="0" err="1">
                <a:latin typeface="Consolas" panose="020B0609020204030204" pitchFamily="49" charset="0"/>
              </a:rPr>
              <a:t>openfast</a:t>
            </a:r>
            <a:endParaRPr lang="en-US" sz="1200" dirty="0">
              <a:latin typeface="Consolas" panose="020B0609020204030204" pitchFamily="49" charset="0"/>
            </a:endParaRPr>
          </a:p>
          <a:p>
            <a:pPr lvl="1"/>
            <a:r>
              <a:rPr lang="en-US" sz="1200" dirty="0">
                <a:solidFill>
                  <a:schemeClr val="accent4"/>
                </a:solidFill>
                <a:latin typeface="Consolas" panose="020B0609020204030204" pitchFamily="49" charset="0"/>
              </a:rPr>
              <a:t># Test OpenFAST</a:t>
            </a:r>
          </a:p>
          <a:p>
            <a:pPr lvl="1"/>
            <a:r>
              <a:rPr lang="en-US" sz="1200" dirty="0" err="1">
                <a:latin typeface="Consolas" panose="020B0609020204030204" pitchFamily="49" charset="0"/>
              </a:rPr>
              <a:t>openfast</a:t>
            </a:r>
            <a:r>
              <a:rPr lang="en-US" sz="1200" dirty="0">
                <a:latin typeface="Consolas" panose="020B0609020204030204" pitchFamily="49" charset="0"/>
              </a:rPr>
              <a:t> -v</a:t>
            </a:r>
          </a:p>
          <a:p>
            <a:endParaRPr lang="en-US" sz="1400" dirty="0"/>
          </a:p>
          <a:p>
            <a:endParaRPr lang="en-US" sz="1400" dirty="0"/>
          </a:p>
          <a:p>
            <a:pPr marL="285750" indent="-285750">
              <a:buFont typeface="Arial" panose="020B0604020202020204" pitchFamily="34" charset="0"/>
              <a:buChar char="•"/>
            </a:pPr>
            <a:r>
              <a:rPr lang="en-US" sz="1400" dirty="0"/>
              <a:t>Compile from source [</a:t>
            </a:r>
            <a:r>
              <a:rPr lang="en-US" sz="1400" dirty="0">
                <a:solidFill>
                  <a:srgbClr val="C00000"/>
                </a:solidFill>
              </a:rPr>
              <a:t>L3</a:t>
            </a:r>
            <a:r>
              <a:rPr lang="en-US" sz="1400" dirty="0"/>
              <a:t>] (possible on all platform)</a:t>
            </a:r>
            <a:br>
              <a:rPr lang="en-US" sz="1400" dirty="0"/>
            </a:br>
            <a:r>
              <a:rPr lang="en-US" sz="1400" dirty="0">
                <a:hlinkClick r:id="rId4"/>
              </a:rPr>
              <a:t>https://openfast.readthedocs.io/en/dev/source/install/index.html#compile-from-source</a:t>
            </a:r>
            <a:r>
              <a:rPr lang="en-US" sz="1400" dirty="0"/>
              <a:t> </a:t>
            </a:r>
            <a:br>
              <a:rPr lang="en-US" sz="1400" dirty="0"/>
            </a:br>
            <a:endParaRPr lang="en-US" sz="1400" dirty="0"/>
          </a:p>
          <a:p>
            <a:pPr marL="285750"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EAB0D325-5AB0-8C6F-4AB1-DB172DF45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7599" y="2453513"/>
            <a:ext cx="1793408" cy="1931362"/>
          </a:xfrm>
          <a:prstGeom prst="rect">
            <a:avLst/>
          </a:prstGeom>
          <a:ln w="19050">
            <a:solidFill>
              <a:schemeClr val="accent4"/>
            </a:solidFill>
          </a:ln>
        </p:spPr>
      </p:pic>
      <p:pic>
        <p:nvPicPr>
          <p:cNvPr id="7" name="Picture 6">
            <a:extLst>
              <a:ext uri="{FF2B5EF4-FFF2-40B4-BE49-F238E27FC236}">
                <a16:creationId xmlns:a16="http://schemas.microsoft.com/office/drawing/2014/main" id="{AB10B17D-AB40-011C-9EA3-107D8D854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0000" y="1"/>
            <a:ext cx="3024000" cy="2291986"/>
          </a:xfrm>
          <a:prstGeom prst="rect">
            <a:avLst/>
          </a:prstGeom>
          <a:ln w="19050">
            <a:solidFill>
              <a:schemeClr val="accent3"/>
            </a:solidFill>
          </a:ln>
        </p:spPr>
      </p:pic>
    </p:spTree>
    <p:extLst>
      <p:ext uri="{BB962C8B-B14F-4D97-AF65-F5344CB8AC3E}">
        <p14:creationId xmlns:p14="http://schemas.microsoft.com/office/powerpoint/2010/main" val="33535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Running OpenFAST</a:t>
            </a:r>
          </a:p>
        </p:txBody>
      </p:sp>
      <p:sp>
        <p:nvSpPr>
          <p:cNvPr id="4" name="TextBox 3">
            <a:extLst>
              <a:ext uri="{FF2B5EF4-FFF2-40B4-BE49-F238E27FC236}">
                <a16:creationId xmlns:a16="http://schemas.microsoft.com/office/drawing/2014/main" id="{851CD835-9C7E-EDBA-DDAB-BC892A361444}"/>
              </a:ext>
            </a:extLst>
          </p:cNvPr>
          <p:cNvSpPr txBox="1"/>
          <p:nvPr/>
        </p:nvSpPr>
        <p:spPr>
          <a:xfrm>
            <a:off x="177800" y="742294"/>
            <a:ext cx="6159500" cy="3654847"/>
          </a:xfrm>
          <a:prstGeom prst="rect">
            <a:avLst/>
          </a:prstGeom>
          <a:noFill/>
        </p:spPr>
        <p:txBody>
          <a:bodyPr wrap="square" rtlCol="0">
            <a:spAutoFit/>
          </a:bodyPr>
          <a:lstStyle/>
          <a:p>
            <a:pPr marL="285750" indent="-285750">
              <a:buFont typeface="Arial" panose="020B0604020202020204" pitchFamily="34" charset="0"/>
              <a:buChar char="•"/>
            </a:pPr>
            <a:r>
              <a:rPr lang="en-US" sz="1400" dirty="0"/>
              <a:t>Open a terminal/command line</a:t>
            </a:r>
            <a:br>
              <a:rPr lang="en-US" sz="1400" dirty="0"/>
            </a:br>
            <a:r>
              <a:rPr lang="en-US" sz="1000" dirty="0"/>
              <a:t>Windows: From the File explorer: </a:t>
            </a:r>
            <a:r>
              <a:rPr lang="en-US" sz="900" dirty="0"/>
              <a:t> </a:t>
            </a:r>
            <a:r>
              <a:rPr lang="en-US" sz="900" dirty="0">
                <a:latin typeface="Consolas" panose="020B0609020204030204" pitchFamily="49" charset="0"/>
              </a:rPr>
              <a:t>File -&gt; Open Windows PowerShell</a:t>
            </a:r>
            <a:br>
              <a:rPr lang="en-US" sz="900" dirty="0">
                <a:latin typeface="Consolas" panose="020B0609020204030204" pitchFamily="49" charset="0"/>
              </a:rPr>
            </a:br>
            <a:r>
              <a:rPr lang="en-US" sz="900" dirty="0">
                <a:latin typeface="Consolas" panose="020B0609020204030204" pitchFamily="49" charset="0"/>
              </a:rPr>
              <a:t>Also, see Challenges OS1 and TE4</a:t>
            </a:r>
            <a:br>
              <a:rPr lang="en-US" sz="1050" dirty="0">
                <a:latin typeface="Consolas" panose="020B0609020204030204" pitchFamily="49" charset="0"/>
              </a:rPr>
            </a:br>
            <a:endParaRPr lang="en-US" sz="1200" dirty="0">
              <a:latin typeface="Consolas" panose="020B0609020204030204" pitchFamily="49"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Navigate to the folder where the </a:t>
            </a:r>
            <a:r>
              <a:rPr lang="en-US" sz="1400" dirty="0">
                <a:solidFill>
                  <a:schemeClr val="accent4"/>
                </a:solidFill>
              </a:rPr>
              <a:t>OpenFAST executable</a:t>
            </a:r>
            <a:r>
              <a:rPr lang="en-US" sz="1400" dirty="0"/>
              <a:t> and </a:t>
            </a:r>
            <a:r>
              <a:rPr lang="en-US" sz="1400" dirty="0">
                <a:solidFill>
                  <a:schemeClr val="accent1"/>
                </a:solidFill>
              </a:rPr>
              <a:t>main input file </a:t>
            </a:r>
            <a:r>
              <a:rPr lang="en-US" sz="1400" dirty="0"/>
              <a:t>are:</a:t>
            </a:r>
          </a:p>
          <a:p>
            <a:endParaRPr lang="en-US" sz="1400" dirty="0"/>
          </a:p>
          <a:p>
            <a:r>
              <a:rPr lang="en-US" sz="1400" dirty="0">
                <a:latin typeface="Consolas" panose="020B0609020204030204" pitchFamily="49" charset="0"/>
              </a:rPr>
              <a:t>	</a:t>
            </a:r>
            <a:r>
              <a:rPr lang="en-US" sz="1200" dirty="0">
                <a:latin typeface="Consolas" panose="020B0609020204030204" pitchFamily="49" charset="0"/>
              </a:rPr>
              <a:t>cd path/to/folder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Call the </a:t>
            </a:r>
            <a:r>
              <a:rPr lang="en-US" sz="1400" dirty="0">
                <a:solidFill>
                  <a:schemeClr val="accent4"/>
                </a:solidFill>
              </a:rPr>
              <a:t>OpenFAST executable</a:t>
            </a:r>
            <a:r>
              <a:rPr lang="en-US" sz="1400" b="1" dirty="0">
                <a:solidFill>
                  <a:schemeClr val="accent6"/>
                </a:solidFill>
              </a:rPr>
              <a:t> </a:t>
            </a:r>
            <a:r>
              <a:rPr lang="en-US" sz="1400" dirty="0"/>
              <a:t>with the </a:t>
            </a:r>
            <a:r>
              <a:rPr lang="en-US" sz="1400" dirty="0">
                <a:solidFill>
                  <a:schemeClr val="accent1"/>
                </a:solidFill>
              </a:rPr>
              <a:t>main input file </a:t>
            </a:r>
            <a:r>
              <a:rPr lang="en-US" sz="1400" dirty="0"/>
              <a:t>as argument:</a:t>
            </a:r>
          </a:p>
          <a:p>
            <a:r>
              <a:rPr lang="en-US" sz="1400" dirty="0"/>
              <a:t>	</a:t>
            </a:r>
          </a:p>
          <a:p>
            <a:r>
              <a:rPr lang="en-US" sz="1600" dirty="0">
                <a:latin typeface="Consolas" panose="020B0609020204030204" pitchFamily="49" charset="0"/>
              </a:rPr>
              <a:t>	</a:t>
            </a:r>
            <a:r>
              <a:rPr lang="en-US" sz="1200" dirty="0">
                <a:latin typeface="Consolas" panose="020B0609020204030204" pitchFamily="49" charset="0"/>
              </a:rPr>
              <a:t>./openfast_x64.exe </a:t>
            </a:r>
            <a:r>
              <a:rPr lang="en-US" sz="1200" dirty="0" err="1">
                <a:latin typeface="Consolas" panose="020B0609020204030204" pitchFamily="49" charset="0"/>
              </a:rPr>
              <a:t>Main.fst</a:t>
            </a:r>
            <a:endParaRPr lang="en-US" sz="1200" dirty="0">
              <a:latin typeface="Consolas" panose="020B0609020204030204" pitchFamily="49" charset="0"/>
            </a:endParaRPr>
          </a:p>
          <a:p>
            <a:endParaRPr lang="en-US" sz="1400" dirty="0"/>
          </a:p>
          <a:p>
            <a:endParaRPr lang="en-US" sz="1400" dirty="0"/>
          </a:p>
          <a:p>
            <a:pPr marL="285750" indent="-285750">
              <a:buFont typeface="Arial" panose="020B0604020202020204" pitchFamily="34" charset="0"/>
              <a:buChar char="•"/>
            </a:pPr>
            <a:r>
              <a:rPr lang="en-US" sz="1400" dirty="0"/>
              <a:t>Pay attention to the </a:t>
            </a:r>
            <a:r>
              <a:rPr lang="en-US" sz="1400" dirty="0">
                <a:solidFill>
                  <a:schemeClr val="accent3"/>
                </a:solidFill>
              </a:rPr>
              <a:t>terminal outputs</a:t>
            </a:r>
          </a:p>
          <a:p>
            <a:pPr marL="285750" indent="-285750">
              <a:buFont typeface="Arial" panose="020B0604020202020204" pitchFamily="34" charset="0"/>
              <a:buChar char="•"/>
            </a:pPr>
            <a:endParaRPr lang="en-US" sz="1400" dirty="0"/>
          </a:p>
          <a:p>
            <a:endParaRPr lang="en-US" sz="1400" dirty="0"/>
          </a:p>
        </p:txBody>
      </p:sp>
      <p:pic>
        <p:nvPicPr>
          <p:cNvPr id="6" name="Picture 5">
            <a:extLst>
              <a:ext uri="{FF2B5EF4-FFF2-40B4-BE49-F238E27FC236}">
                <a16:creationId xmlns:a16="http://schemas.microsoft.com/office/drawing/2014/main" id="{E3F63B4E-83CA-4640-593D-642386A58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00" y="-1"/>
            <a:ext cx="4789106" cy="5143500"/>
          </a:xfrm>
          <a:prstGeom prst="rect">
            <a:avLst/>
          </a:prstGeom>
        </p:spPr>
      </p:pic>
      <p:grpSp>
        <p:nvGrpSpPr>
          <p:cNvPr id="10" name="Group 9">
            <a:extLst>
              <a:ext uri="{FF2B5EF4-FFF2-40B4-BE49-F238E27FC236}">
                <a16:creationId xmlns:a16="http://schemas.microsoft.com/office/drawing/2014/main" id="{DFB2E0C3-6F6F-4D02-C26D-397F7370C5D3}"/>
              </a:ext>
            </a:extLst>
          </p:cNvPr>
          <p:cNvGrpSpPr/>
          <p:nvPr/>
        </p:nvGrpSpPr>
        <p:grpSpPr>
          <a:xfrm>
            <a:off x="6394026" y="1835573"/>
            <a:ext cx="2404534" cy="2869754"/>
            <a:chOff x="6394026" y="1835573"/>
            <a:chExt cx="2404534" cy="2869754"/>
          </a:xfrm>
        </p:grpSpPr>
        <p:grpSp>
          <p:nvGrpSpPr>
            <p:cNvPr id="8" name="Group 7">
              <a:extLst>
                <a:ext uri="{FF2B5EF4-FFF2-40B4-BE49-F238E27FC236}">
                  <a16:creationId xmlns:a16="http://schemas.microsoft.com/office/drawing/2014/main" id="{2F55C115-77F6-032F-14B4-BAE71395C1C8}"/>
                </a:ext>
              </a:extLst>
            </p:cNvPr>
            <p:cNvGrpSpPr/>
            <p:nvPr/>
          </p:nvGrpSpPr>
          <p:grpSpPr>
            <a:xfrm>
              <a:off x="6394029" y="1835573"/>
              <a:ext cx="1435946" cy="2869754"/>
              <a:chOff x="6394029" y="1835573"/>
              <a:chExt cx="1435946" cy="2869754"/>
            </a:xfrm>
          </p:grpSpPr>
          <p:sp>
            <p:nvSpPr>
              <p:cNvPr id="3" name="Rectangle 2">
                <a:extLst>
                  <a:ext uri="{FF2B5EF4-FFF2-40B4-BE49-F238E27FC236}">
                    <a16:creationId xmlns:a16="http://schemas.microsoft.com/office/drawing/2014/main" id="{657809A4-7F38-50AA-44D9-32F2E1D46FEF}"/>
                  </a:ext>
                </a:extLst>
              </p:cNvPr>
              <p:cNvSpPr/>
              <p:nvPr/>
            </p:nvSpPr>
            <p:spPr>
              <a:xfrm>
                <a:off x="6759787" y="1835573"/>
                <a:ext cx="331893" cy="135467"/>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DB4B35-4ED8-8F68-96B3-EE8599302E89}"/>
                  </a:ext>
                </a:extLst>
              </p:cNvPr>
              <p:cNvSpPr/>
              <p:nvPr/>
            </p:nvSpPr>
            <p:spPr>
              <a:xfrm>
                <a:off x="6458797" y="2272453"/>
                <a:ext cx="883496" cy="21336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82F6D61-4EE4-CE4E-E1C7-8B6FB8D7F5E0}"/>
                  </a:ext>
                </a:extLst>
              </p:cNvPr>
              <p:cNvSpPr/>
              <p:nvPr/>
            </p:nvSpPr>
            <p:spPr>
              <a:xfrm>
                <a:off x="6394029" y="4569860"/>
                <a:ext cx="1435946" cy="135467"/>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3628905-90E0-F0E0-BB6A-377F05A00BFA}"/>
                </a:ext>
              </a:extLst>
            </p:cNvPr>
            <p:cNvSpPr/>
            <p:nvPr/>
          </p:nvSpPr>
          <p:spPr>
            <a:xfrm>
              <a:off x="6394026" y="3787539"/>
              <a:ext cx="2404534" cy="135467"/>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solidFill>
                    <a:schemeClr val="tx2"/>
                  </a:solidFill>
                </a:rPr>
                <a:t>Warnings/errors would show up here</a:t>
              </a:r>
            </a:p>
          </p:txBody>
        </p:sp>
      </p:grpSp>
    </p:spTree>
    <p:extLst>
      <p:ext uri="{BB962C8B-B14F-4D97-AF65-F5344CB8AC3E}">
        <p14:creationId xmlns:p14="http://schemas.microsoft.com/office/powerpoint/2010/main" val="5322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D0C6-E936-B67B-8ECD-8B6D5B0565E8}"/>
              </a:ext>
            </a:extLst>
          </p:cNvPr>
          <p:cNvSpPr>
            <a:spLocks noGrp="1"/>
          </p:cNvSpPr>
          <p:nvPr>
            <p:ph type="title"/>
          </p:nvPr>
        </p:nvSpPr>
        <p:spPr/>
        <p:txBody>
          <a:bodyPr/>
          <a:lstStyle/>
          <a:p>
            <a:r>
              <a:rPr lang="en-US" dirty="0"/>
              <a:t>About</a:t>
            </a:r>
          </a:p>
        </p:txBody>
      </p:sp>
      <p:sp>
        <p:nvSpPr>
          <p:cNvPr id="3" name="TextBox 2">
            <a:extLst>
              <a:ext uri="{FF2B5EF4-FFF2-40B4-BE49-F238E27FC236}">
                <a16:creationId xmlns:a16="http://schemas.microsoft.com/office/drawing/2014/main" id="{42CD371B-AE4C-6906-3A97-B989833C516B}"/>
              </a:ext>
            </a:extLst>
          </p:cNvPr>
          <p:cNvSpPr txBox="1"/>
          <p:nvPr/>
        </p:nvSpPr>
        <p:spPr>
          <a:xfrm>
            <a:off x="116838" y="1782928"/>
            <a:ext cx="5950840" cy="1169551"/>
          </a:xfrm>
          <a:prstGeom prst="rect">
            <a:avLst/>
          </a:prstGeom>
          <a:noFill/>
        </p:spPr>
        <p:txBody>
          <a:bodyPr wrap="square" rtlCol="0">
            <a:spAutoFit/>
          </a:bodyPr>
          <a:lstStyle/>
          <a:p>
            <a:r>
              <a:rPr lang="en-US" sz="1400" dirty="0"/>
              <a:t>Target audience:</a:t>
            </a:r>
            <a:br>
              <a:rPr lang="en-US" sz="1400" dirty="0"/>
            </a:br>
            <a:r>
              <a:rPr lang="en-US" sz="1400" dirty="0"/>
              <a:t>	[</a:t>
            </a:r>
            <a:r>
              <a:rPr lang="en-US" sz="1400" dirty="0">
                <a:solidFill>
                  <a:srgbClr val="00B050"/>
                </a:solidFill>
              </a:rPr>
              <a:t>L1</a:t>
            </a:r>
            <a:r>
              <a:rPr lang="en-US" sz="1400" dirty="0"/>
              <a:t>]: beginner</a:t>
            </a:r>
          </a:p>
          <a:p>
            <a:r>
              <a:rPr lang="en-US" sz="1400" dirty="0"/>
              <a:t>	[</a:t>
            </a:r>
            <a:r>
              <a:rPr lang="en-US" sz="1400" dirty="0">
                <a:solidFill>
                  <a:schemeClr val="accent5">
                    <a:lumMod val="60000"/>
                    <a:lumOff val="40000"/>
                  </a:schemeClr>
                </a:solidFill>
              </a:rPr>
              <a:t>L2</a:t>
            </a:r>
            <a:r>
              <a:rPr lang="en-US" sz="1400" dirty="0"/>
              <a:t>]: standard user</a:t>
            </a:r>
          </a:p>
          <a:p>
            <a:r>
              <a:rPr lang="en-US" sz="1400" dirty="0"/>
              <a:t>	[</a:t>
            </a:r>
            <a:r>
              <a:rPr lang="en-US" sz="1400" dirty="0">
                <a:solidFill>
                  <a:srgbClr val="C00000"/>
                </a:solidFill>
              </a:rPr>
              <a:t>L3</a:t>
            </a:r>
            <a:r>
              <a:rPr lang="en-US" sz="1400" dirty="0"/>
              <a:t>]: advanced user</a:t>
            </a:r>
          </a:p>
          <a:p>
            <a:endParaRPr lang="en-US" sz="1400" dirty="0"/>
          </a:p>
        </p:txBody>
      </p:sp>
      <p:sp>
        <p:nvSpPr>
          <p:cNvPr id="4" name="TextBox 3">
            <a:extLst>
              <a:ext uri="{FF2B5EF4-FFF2-40B4-BE49-F238E27FC236}">
                <a16:creationId xmlns:a16="http://schemas.microsoft.com/office/drawing/2014/main" id="{BC195E20-F35D-7658-4104-032F8B2657ED}"/>
              </a:ext>
            </a:extLst>
          </p:cNvPr>
          <p:cNvSpPr txBox="1"/>
          <p:nvPr/>
        </p:nvSpPr>
        <p:spPr>
          <a:xfrm>
            <a:off x="181281" y="3681315"/>
            <a:ext cx="5821952" cy="523220"/>
          </a:xfrm>
          <a:prstGeom prst="rect">
            <a:avLst/>
          </a:prstGeom>
          <a:noFill/>
        </p:spPr>
        <p:txBody>
          <a:bodyPr wrap="square" rtlCol="0">
            <a:spAutoFit/>
          </a:bodyPr>
          <a:lstStyle/>
          <a:p>
            <a:r>
              <a:rPr lang="en-US" sz="1400" dirty="0"/>
              <a:t>Hopefully this presentation will make some of you level-up!</a:t>
            </a:r>
          </a:p>
          <a:p>
            <a:endParaRPr lang="en-US" sz="1400" dirty="0"/>
          </a:p>
        </p:txBody>
      </p:sp>
      <p:pic>
        <p:nvPicPr>
          <p:cNvPr id="8" name="Mario">
            <a:hlinkClick r:id="" action="ppaction://media"/>
            <a:extLst>
              <a:ext uri="{FF2B5EF4-FFF2-40B4-BE49-F238E27FC236}">
                <a16:creationId xmlns:a16="http://schemas.microsoft.com/office/drawing/2014/main" id="{62EE906E-D6A4-D259-BE65-6175825796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3010" y="1330641"/>
            <a:ext cx="2873894" cy="2873894"/>
          </a:xfrm>
          <a:prstGeom prst="rect">
            <a:avLst/>
          </a:prstGeom>
        </p:spPr>
      </p:pic>
      <p:sp>
        <p:nvSpPr>
          <p:cNvPr id="5" name="TextBox 4">
            <a:extLst>
              <a:ext uri="{FF2B5EF4-FFF2-40B4-BE49-F238E27FC236}">
                <a16:creationId xmlns:a16="http://schemas.microsoft.com/office/drawing/2014/main" id="{DD59CD0F-3A4B-6964-A14C-9D84BFA97A39}"/>
              </a:ext>
            </a:extLst>
          </p:cNvPr>
          <p:cNvSpPr txBox="1"/>
          <p:nvPr/>
        </p:nvSpPr>
        <p:spPr>
          <a:xfrm>
            <a:off x="116836" y="856837"/>
            <a:ext cx="5950842" cy="738664"/>
          </a:xfrm>
          <a:prstGeom prst="rect">
            <a:avLst/>
          </a:prstGeom>
          <a:noFill/>
        </p:spPr>
        <p:txBody>
          <a:bodyPr wrap="square" rtlCol="0">
            <a:spAutoFit/>
          </a:bodyPr>
          <a:lstStyle/>
          <a:p>
            <a:r>
              <a:rPr lang="en-US" sz="1400" dirty="0"/>
              <a:t>We provide a shared folder with some Simulations, Demos, Executables, Slides:</a:t>
            </a:r>
          </a:p>
          <a:p>
            <a:r>
              <a:rPr lang="en-US" sz="1400" dirty="0"/>
              <a:t>     </a:t>
            </a:r>
            <a:br>
              <a:rPr lang="en-US" sz="1400" dirty="0"/>
            </a:br>
            <a:r>
              <a:rPr lang="en-US" sz="1400" dirty="0"/>
              <a:t>           [</a:t>
            </a:r>
            <a:r>
              <a:rPr lang="en-US" sz="1400" dirty="0" err="1"/>
              <a:t>tinyurl</a:t>
            </a:r>
            <a:r>
              <a:rPr lang="en-US" sz="1400" dirty="0"/>
              <a:t> will be placed here]</a:t>
            </a:r>
          </a:p>
        </p:txBody>
      </p:sp>
    </p:spTree>
    <p:extLst>
      <p:ext uri="{BB962C8B-B14F-4D97-AF65-F5344CB8AC3E}">
        <p14:creationId xmlns:p14="http://schemas.microsoft.com/office/powerpoint/2010/main" val="313562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29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8"/>
                </p:tgtEl>
              </p:cMediaNode>
            </p:video>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Running OpenFAST – Some notes </a:t>
            </a:r>
            <a:r>
              <a:rPr lang="en-US" sz="3200" dirty="0"/>
              <a:t>[</a:t>
            </a:r>
            <a:r>
              <a:rPr lang="en-US" sz="3200" dirty="0">
                <a:solidFill>
                  <a:srgbClr val="00B050"/>
                </a:solidFill>
              </a:rPr>
              <a:t>L1</a:t>
            </a:r>
            <a:r>
              <a:rPr lang="en-US" sz="3200" dirty="0"/>
              <a:t>-</a:t>
            </a:r>
            <a:r>
              <a:rPr lang="en-US" sz="3200" dirty="0">
                <a:solidFill>
                  <a:schemeClr val="accent5">
                    <a:lumMod val="60000"/>
                    <a:lumOff val="40000"/>
                  </a:schemeClr>
                </a:solidFill>
              </a:rPr>
              <a:t>L2</a:t>
            </a:r>
            <a:r>
              <a:rPr lang="en-US" sz="3200" dirty="0"/>
              <a:t>]</a:t>
            </a:r>
            <a:endParaRPr lang="en-US" dirty="0"/>
          </a:p>
        </p:txBody>
      </p:sp>
      <p:sp>
        <p:nvSpPr>
          <p:cNvPr id="4" name="TextBox 3">
            <a:extLst>
              <a:ext uri="{FF2B5EF4-FFF2-40B4-BE49-F238E27FC236}">
                <a16:creationId xmlns:a16="http://schemas.microsoft.com/office/drawing/2014/main" id="{851CD835-9C7E-EDBA-DDAB-BC892A361444}"/>
              </a:ext>
            </a:extLst>
          </p:cNvPr>
          <p:cNvSpPr txBox="1"/>
          <p:nvPr/>
        </p:nvSpPr>
        <p:spPr>
          <a:xfrm>
            <a:off x="0" y="618468"/>
            <a:ext cx="8775701"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path to the executable can be absolute or relative to the current folder you are in: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path of the main input file can be absolute or relative to the current folder you are in: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 can add the directory containing the OpenFAST executable to the system path or create an “alias” in your terminal to avoid having to type the path to the executable all the time</a:t>
            </a:r>
          </a:p>
          <a:p>
            <a:r>
              <a:rPr lang="en-US" sz="1400" dirty="0"/>
              <a:t>       (see Challenges OS4 and OS5)</a:t>
            </a:r>
          </a:p>
          <a:p>
            <a:endParaRPr lang="en-US" sz="1400" dirty="0"/>
          </a:p>
          <a:p>
            <a:endParaRPr lang="en-US" sz="1400" dirty="0"/>
          </a:p>
          <a:p>
            <a:endParaRPr lang="en-US" sz="1400" dirty="0"/>
          </a:p>
          <a:p>
            <a:pPr marL="285750" indent="-285750">
              <a:buFont typeface="Arial" panose="020B0604020202020204" pitchFamily="34" charset="0"/>
              <a:buChar char="•"/>
            </a:pPr>
            <a:r>
              <a:rPr lang="en-US" sz="1400" dirty="0"/>
              <a:t>We recommend running OpenFAST from the directory where the main FST file is located.</a:t>
            </a:r>
          </a:p>
          <a:p>
            <a:pPr marL="285750" indent="-285750">
              <a:buFont typeface="Arial" panose="020B0604020202020204" pitchFamily="34" charset="0"/>
              <a:buChar char="•"/>
            </a:pPr>
            <a:r>
              <a:rPr lang="en-US" sz="1400" dirty="0"/>
              <a:t>Avoid spaces in your filenames and directories</a:t>
            </a:r>
          </a:p>
          <a:p>
            <a:pPr marL="285750" indent="-285750">
              <a:buFont typeface="Arial" panose="020B0604020202020204" pitchFamily="34" charset="0"/>
              <a:buChar char="•"/>
            </a:pPr>
            <a:r>
              <a:rPr lang="en-US" sz="1400" dirty="0"/>
              <a:t>Using the extension of the executable is optional on windows.  </a:t>
            </a:r>
          </a:p>
          <a:p>
            <a:pPr marL="285750" indent="-285750">
              <a:buFont typeface="Arial" panose="020B0604020202020204" pitchFamily="34" charset="0"/>
              <a:buChar char="•"/>
            </a:pPr>
            <a:r>
              <a:rPr lang="en-US" sz="1400" dirty="0"/>
              <a:t>The direction of the slashes depends on the OS and terminal (use “\” on windows, use “/” otherwise)</a:t>
            </a:r>
          </a:p>
          <a:p>
            <a:pPr marL="285750" indent="-2857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8A4460A9-FE35-BCDE-7A62-D68DFC154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993" y="3371233"/>
            <a:ext cx="3970472" cy="489973"/>
          </a:xfrm>
          <a:prstGeom prst="rect">
            <a:avLst/>
          </a:prstGeom>
        </p:spPr>
      </p:pic>
      <p:grpSp>
        <p:nvGrpSpPr>
          <p:cNvPr id="15" name="Group 14">
            <a:extLst>
              <a:ext uri="{FF2B5EF4-FFF2-40B4-BE49-F238E27FC236}">
                <a16:creationId xmlns:a16="http://schemas.microsoft.com/office/drawing/2014/main" id="{17E9A70E-FF65-8872-40D3-7AB7EB340643}"/>
              </a:ext>
            </a:extLst>
          </p:cNvPr>
          <p:cNvGrpSpPr/>
          <p:nvPr/>
        </p:nvGrpSpPr>
        <p:grpSpPr>
          <a:xfrm>
            <a:off x="601527" y="922444"/>
            <a:ext cx="8174174" cy="457155"/>
            <a:chOff x="-1021533" y="1046269"/>
            <a:chExt cx="8174174" cy="457155"/>
          </a:xfrm>
        </p:grpSpPr>
        <p:pic>
          <p:nvPicPr>
            <p:cNvPr id="8" name="Picture 7">
              <a:extLst>
                <a:ext uri="{FF2B5EF4-FFF2-40B4-BE49-F238E27FC236}">
                  <a16:creationId xmlns:a16="http://schemas.microsoft.com/office/drawing/2014/main" id="{5F6872FF-7E1F-C2B0-F1AC-55C4D7C05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533" y="1056171"/>
              <a:ext cx="3970472" cy="437352"/>
            </a:xfrm>
            <a:prstGeom prst="rect">
              <a:avLst/>
            </a:prstGeom>
          </p:spPr>
        </p:pic>
        <p:pic>
          <p:nvPicPr>
            <p:cNvPr id="10" name="Picture 9">
              <a:extLst>
                <a:ext uri="{FF2B5EF4-FFF2-40B4-BE49-F238E27FC236}">
                  <a16:creationId xmlns:a16="http://schemas.microsoft.com/office/drawing/2014/main" id="{2789B37C-B8E8-1B20-5142-897C3F139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169" y="1046269"/>
              <a:ext cx="3970472" cy="457155"/>
            </a:xfrm>
            <a:prstGeom prst="rect">
              <a:avLst/>
            </a:prstGeom>
          </p:spPr>
        </p:pic>
      </p:grpSp>
      <p:grpSp>
        <p:nvGrpSpPr>
          <p:cNvPr id="16" name="Group 15">
            <a:extLst>
              <a:ext uri="{FF2B5EF4-FFF2-40B4-BE49-F238E27FC236}">
                <a16:creationId xmlns:a16="http://schemas.microsoft.com/office/drawing/2014/main" id="{51C06899-9DB6-7C1A-ECF5-36F70862EF92}"/>
              </a:ext>
            </a:extLst>
          </p:cNvPr>
          <p:cNvGrpSpPr/>
          <p:nvPr/>
        </p:nvGrpSpPr>
        <p:grpSpPr>
          <a:xfrm>
            <a:off x="368299" y="1810209"/>
            <a:ext cx="5767389" cy="813260"/>
            <a:chOff x="-1254761" y="1934034"/>
            <a:chExt cx="5767389" cy="813260"/>
          </a:xfrm>
        </p:grpSpPr>
        <p:pic>
          <p:nvPicPr>
            <p:cNvPr id="12" name="Picture 11">
              <a:extLst>
                <a:ext uri="{FF2B5EF4-FFF2-40B4-BE49-F238E27FC236}">
                  <a16:creationId xmlns:a16="http://schemas.microsoft.com/office/drawing/2014/main" id="{D1A2AD7C-1330-6044-7CB3-9E9AA2A35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761" y="1934034"/>
              <a:ext cx="5523549" cy="369283"/>
            </a:xfrm>
            <a:prstGeom prst="rect">
              <a:avLst/>
            </a:prstGeom>
          </p:spPr>
        </p:pic>
        <p:pic>
          <p:nvPicPr>
            <p:cNvPr id="14" name="Picture 13">
              <a:extLst>
                <a:ext uri="{FF2B5EF4-FFF2-40B4-BE49-F238E27FC236}">
                  <a16:creationId xmlns:a16="http://schemas.microsoft.com/office/drawing/2014/main" id="{E0087160-B976-E4AB-5EF4-27DFC525E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761" y="2360781"/>
              <a:ext cx="5767389" cy="386513"/>
            </a:xfrm>
            <a:prstGeom prst="rect">
              <a:avLst/>
            </a:prstGeom>
          </p:spPr>
        </p:pic>
      </p:grpSp>
    </p:spTree>
    <p:extLst>
      <p:ext uri="{BB962C8B-B14F-4D97-AF65-F5344CB8AC3E}">
        <p14:creationId xmlns:p14="http://schemas.microsoft.com/office/powerpoint/2010/main" val="256613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Input file syntax</a:t>
            </a:r>
          </a:p>
        </p:txBody>
      </p:sp>
      <p:sp>
        <p:nvSpPr>
          <p:cNvPr id="4" name="TextBox 3">
            <a:extLst>
              <a:ext uri="{FF2B5EF4-FFF2-40B4-BE49-F238E27FC236}">
                <a16:creationId xmlns:a16="http://schemas.microsoft.com/office/drawing/2014/main" id="{58B3B34A-867F-08B0-7175-E217006881B4}"/>
              </a:ext>
            </a:extLst>
          </p:cNvPr>
          <p:cNvSpPr txBox="1"/>
          <p:nvPr/>
        </p:nvSpPr>
        <p:spPr>
          <a:xfrm>
            <a:off x="177799" y="742294"/>
            <a:ext cx="9423401"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are many inputs, which can be overwhelming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It takes time and practice to grasp them all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syntax is (almost) always the same:</a:t>
            </a:r>
          </a:p>
          <a:p>
            <a:pPr lvl="1"/>
            <a:r>
              <a:rPr lang="en-US" sz="1400" dirty="0">
                <a:latin typeface="Consolas" panose="020B0609020204030204" pitchFamily="49" charset="0"/>
              </a:rPr>
              <a:t>     </a:t>
            </a:r>
            <a:r>
              <a:rPr lang="en-US" sz="1400" b="1" dirty="0">
                <a:latin typeface="Consolas" panose="020B0609020204030204" pitchFamily="49" charset="0"/>
              </a:rPr>
              <a:t>VALUE   KEY       COMMENT   {accepted values} [condition]  (unit or type)</a:t>
            </a:r>
          </a:p>
          <a:p>
            <a:pPr marL="285750" indent="-285750">
              <a:buFont typeface="Arial" panose="020B0604020202020204" pitchFamily="34" charset="0"/>
              <a:buChar char="•"/>
            </a:pPr>
            <a:endParaRPr lang="en-US" sz="1400" b="1" dirty="0">
              <a:latin typeface="Consolas" panose="020B0609020204030204" pitchFamily="49" charset="0"/>
            </a:endParaRPr>
          </a:p>
          <a:p>
            <a:pPr marL="285750" indent="-285750">
              <a:buFont typeface="Arial" panose="020B0604020202020204" pitchFamily="34" charset="0"/>
              <a:buChar char="•"/>
            </a:pPr>
            <a:endParaRPr lang="en-US" sz="1400" b="1" dirty="0">
              <a:latin typeface="Consolas" panose="020B0609020204030204" pitchFamily="49" charset="0"/>
            </a:endParaRPr>
          </a:p>
          <a:p>
            <a:pPr marL="285750" indent="-285750">
              <a:buFont typeface="Arial" panose="020B0604020202020204" pitchFamily="34" charset="0"/>
              <a:buChar char="•"/>
            </a:pPr>
            <a:endParaRPr lang="en-US" sz="1400" b="1" dirty="0">
              <a:latin typeface="Consolas" panose="020B0609020204030204" pitchFamily="49" charset="0"/>
            </a:endParaRPr>
          </a:p>
          <a:p>
            <a:pPr marL="285750" indent="-285750">
              <a:buFont typeface="Arial" panose="020B0604020202020204" pitchFamily="34" charset="0"/>
              <a:buChar char="•"/>
            </a:pPr>
            <a:endParaRPr lang="en-US" sz="1400" b="1" dirty="0">
              <a:latin typeface="Consolas" panose="020B0609020204030204" pitchFamily="49" charset="0"/>
            </a:endParaRPr>
          </a:p>
          <a:p>
            <a:pPr marL="285750" indent="-285750">
              <a:buFont typeface="Arial" panose="020B0604020202020204" pitchFamily="34" charset="0"/>
              <a:buChar char="•"/>
            </a:pPr>
            <a:endParaRPr lang="en-US" sz="1400" b="1" dirty="0">
              <a:latin typeface="Consolas" panose="020B0609020204030204" pitchFamily="49"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Reading the comment is often enough</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More details on each input can be found on </a:t>
            </a:r>
            <a:r>
              <a:rPr lang="en-US" sz="1400" dirty="0" err="1"/>
              <a:t>readthedocs</a:t>
            </a:r>
            <a:r>
              <a:rPr lang="en-US" sz="1400" dirty="0"/>
              <a:t>: </a:t>
            </a:r>
            <a:r>
              <a:rPr lang="en-US" sz="1400" dirty="0">
                <a:hlinkClick r:id="rId2"/>
              </a:rPr>
              <a:t>https://openfast.readthedocs.io/en/</a:t>
            </a:r>
            <a:br>
              <a:rPr lang="en-US" sz="1400" dirty="0"/>
            </a:br>
            <a:r>
              <a:rPr lang="en-US" sz="1400" dirty="0"/>
              <a:t>(use the       search feature)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All inputs need to be provided and the order matters. </a:t>
            </a:r>
          </a:p>
          <a:p>
            <a:pPr lvl="1"/>
            <a:endParaRPr lang="en-US" sz="1400" dirty="0"/>
          </a:p>
          <a:p>
            <a:pPr marL="285750" indent="-285750">
              <a:buFont typeface="Arial" panose="020B0604020202020204" pitchFamily="34" charset="0"/>
              <a:buChar char="•"/>
            </a:pPr>
            <a:r>
              <a:rPr lang="en-US" sz="1400" dirty="0"/>
              <a:t>A bit of syntax highlighting makes it more “friendly” (See challenge TE1)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14" name="Picture 13">
            <a:extLst>
              <a:ext uri="{FF2B5EF4-FFF2-40B4-BE49-F238E27FC236}">
                <a16:creationId xmlns:a16="http://schemas.microsoft.com/office/drawing/2014/main" id="{B18B2511-83B0-9CD2-F093-7F34D24BD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 y="2125126"/>
            <a:ext cx="8470902" cy="927310"/>
          </a:xfrm>
          <a:prstGeom prst="rect">
            <a:avLst/>
          </a:prstGeom>
        </p:spPr>
      </p:pic>
      <p:pic>
        <p:nvPicPr>
          <p:cNvPr id="5" name="Graphic 4" descr="Magnifying glass with solid fill">
            <a:extLst>
              <a:ext uri="{FF2B5EF4-FFF2-40B4-BE49-F238E27FC236}">
                <a16:creationId xmlns:a16="http://schemas.microsoft.com/office/drawing/2014/main" id="{37C8A3AC-CFAC-23A4-54CA-73FF3685CD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001" y="4005673"/>
            <a:ext cx="184728" cy="184728"/>
          </a:xfrm>
          <a:prstGeom prst="rect">
            <a:avLst/>
          </a:prstGeom>
        </p:spPr>
      </p:pic>
    </p:spTree>
    <p:extLst>
      <p:ext uri="{BB962C8B-B14F-4D97-AF65-F5344CB8AC3E}">
        <p14:creationId xmlns:p14="http://schemas.microsoft.com/office/powerpoint/2010/main" val="18565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a:xfrm>
            <a:off x="0" y="-6772"/>
            <a:ext cx="9143999" cy="580767"/>
          </a:xfrm>
        </p:spPr>
        <p:txBody>
          <a:bodyPr/>
          <a:lstStyle/>
          <a:p>
            <a:r>
              <a:rPr lang="en-US" dirty="0"/>
              <a:t>Output file and output channels </a:t>
            </a:r>
            <a:r>
              <a:rPr lang="en-US" sz="2800" dirty="0"/>
              <a:t>[</a:t>
            </a:r>
            <a:r>
              <a:rPr lang="en-US" sz="2800" dirty="0">
                <a:solidFill>
                  <a:srgbClr val="00B050"/>
                </a:solidFill>
              </a:rPr>
              <a:t>L1</a:t>
            </a:r>
            <a:r>
              <a:rPr lang="en-US" sz="2800" dirty="0"/>
              <a:t>-</a:t>
            </a:r>
            <a:r>
              <a:rPr lang="en-US" sz="2800" dirty="0">
                <a:solidFill>
                  <a:schemeClr val="accent5">
                    <a:lumMod val="60000"/>
                    <a:lumOff val="40000"/>
                  </a:schemeClr>
                </a:solidFill>
              </a:rPr>
              <a:t>L2</a:t>
            </a:r>
            <a:r>
              <a:rPr lang="en-US" sz="2800" dirty="0"/>
              <a:t>]</a:t>
            </a:r>
            <a:endParaRPr lang="en-US" dirty="0"/>
          </a:p>
        </p:txBody>
      </p:sp>
      <p:sp>
        <p:nvSpPr>
          <p:cNvPr id="3" name="TextBox 2">
            <a:extLst>
              <a:ext uri="{FF2B5EF4-FFF2-40B4-BE49-F238E27FC236}">
                <a16:creationId xmlns:a16="http://schemas.microsoft.com/office/drawing/2014/main" id="{58D42FDA-149E-A9C7-E55A-F606B4DE350F}"/>
              </a:ext>
            </a:extLst>
          </p:cNvPr>
          <p:cNvSpPr txBox="1"/>
          <p:nvPr/>
        </p:nvSpPr>
        <p:spPr>
          <a:xfrm>
            <a:off x="177799" y="640698"/>
            <a:ext cx="9271001" cy="3416320"/>
          </a:xfrm>
          <a:prstGeom prst="rect">
            <a:avLst/>
          </a:prstGeom>
          <a:noFill/>
        </p:spPr>
        <p:txBody>
          <a:bodyPr wrap="square" rtlCol="0">
            <a:spAutoFit/>
          </a:bodyPr>
          <a:lstStyle/>
          <a:p>
            <a:pPr marL="285750" indent="-285750">
              <a:buFont typeface="Arial" panose="020B0604020202020204" pitchFamily="34" charset="0"/>
              <a:buChar char="•"/>
            </a:pPr>
            <a:r>
              <a:rPr lang="en-US" sz="1200" dirty="0"/>
              <a:t>Each module define the output channels</a:t>
            </a:r>
            <a:br>
              <a:rPr lang="en-US" sz="1200" dirty="0"/>
            </a:br>
            <a:r>
              <a:rPr lang="en-US" sz="1200" dirty="0"/>
              <a:t>at the end of their input file, after the key “</a:t>
            </a:r>
            <a:r>
              <a:rPr lang="en-US" sz="1050" dirty="0" err="1">
                <a:latin typeface="Consolas" panose="020B0609020204030204" pitchFamily="49" charset="0"/>
              </a:rPr>
              <a:t>OutList</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Output for selected sections is possible via</a:t>
            </a:r>
          </a:p>
          <a:p>
            <a:r>
              <a:rPr lang="en-US" sz="1200" dirty="0"/>
              <a:t>	“Gages” (</a:t>
            </a:r>
            <a:r>
              <a:rPr lang="en-US" sz="1000" dirty="0"/>
              <a:t>see e.g. </a:t>
            </a:r>
            <a:r>
              <a:rPr lang="en-US" sz="1050" dirty="0"/>
              <a:t> </a:t>
            </a:r>
            <a:r>
              <a:rPr lang="en-US" sz="800" dirty="0" err="1">
                <a:latin typeface="Consolas" panose="020B0609020204030204" pitchFamily="49" charset="0"/>
              </a:rPr>
              <a:t>BlOutNd</a:t>
            </a:r>
            <a:r>
              <a:rPr lang="en-US" sz="800" dirty="0">
                <a:latin typeface="Consolas" panose="020B0609020204030204" pitchFamily="49" charset="0"/>
              </a:rPr>
              <a:t>, </a:t>
            </a:r>
            <a:r>
              <a:rPr lang="en-US" sz="800" dirty="0" err="1">
                <a:latin typeface="Consolas" panose="020B0609020204030204" pitchFamily="49" charset="0"/>
              </a:rPr>
              <a:t>TwOutNd</a:t>
            </a:r>
            <a:r>
              <a:rPr lang="en-US" sz="800" dirty="0">
                <a:latin typeface="Consolas" panose="020B0609020204030204" pitchFamily="49" charset="0"/>
              </a:rPr>
              <a:t>, </a:t>
            </a:r>
            <a:r>
              <a:rPr lang="en-US" sz="800" dirty="0" err="1">
                <a:latin typeface="Consolas" panose="020B0609020204030204" pitchFamily="49" charset="0"/>
              </a:rPr>
              <a:t>TwrGagNd</a:t>
            </a:r>
            <a:r>
              <a:rPr lang="en-US" sz="800" dirty="0">
                <a:latin typeface="Consolas" panose="020B0609020204030204" pitchFamily="49" charset="0"/>
              </a:rPr>
              <a:t>, </a:t>
            </a:r>
            <a:r>
              <a:rPr lang="en-US" sz="800" dirty="0" err="1">
                <a:latin typeface="Consolas" panose="020B0609020204030204" pitchFamily="49" charset="0"/>
              </a:rPr>
              <a:t>BldGagNd</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have recently added “</a:t>
            </a:r>
            <a:r>
              <a:rPr lang="en-US" sz="1200" dirty="0">
                <a:solidFill>
                  <a:schemeClr val="accent5"/>
                </a:solidFill>
              </a:rPr>
              <a:t>Nodal outputs</a:t>
            </a:r>
            <a:r>
              <a:rPr lang="en-US" sz="1200" dirty="0"/>
              <a:t>”</a:t>
            </a:r>
            <a:br>
              <a:rPr lang="en-US" sz="1200" dirty="0"/>
            </a:br>
            <a:r>
              <a:rPr lang="en-US" sz="1200" dirty="0"/>
              <a:t>for ElastoDyn, AeroDyn and </a:t>
            </a:r>
            <a:r>
              <a:rPr lang="en-US" sz="1200" dirty="0" err="1"/>
              <a:t>BeamDyn</a:t>
            </a:r>
            <a:r>
              <a:rPr lang="en-US" sz="1200" dirty="0"/>
              <a:t>, </a:t>
            </a:r>
            <a:br>
              <a:rPr lang="en-US" sz="1200" dirty="0"/>
            </a:br>
            <a:r>
              <a:rPr lang="en-US" sz="1200" dirty="0"/>
              <a:t>which provides outputs for all blade sections. </a:t>
            </a:r>
            <a:br>
              <a:rPr lang="en-US" sz="1200" dirty="0"/>
            </a:br>
            <a:r>
              <a:rPr lang="en-US" sz="1200" dirty="0"/>
              <a:t>(See Challenge OF3 and Case2)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You can find the list of output channels available for each module in the OpenFAST repository:</a:t>
            </a:r>
            <a:br>
              <a:rPr lang="en-US" sz="1200" dirty="0"/>
            </a:br>
            <a:r>
              <a:rPr lang="en-US" sz="1200" dirty="0"/>
              <a:t>     </a:t>
            </a:r>
            <a:r>
              <a:rPr lang="en-US" sz="1200" dirty="0">
                <a:hlinkClick r:id="rId2"/>
              </a:rPr>
              <a:t>docs/</a:t>
            </a:r>
            <a:r>
              <a:rPr lang="en-US" sz="1200" dirty="0" err="1">
                <a:hlinkClick r:id="rId2"/>
              </a:rPr>
              <a:t>OtherSupporting</a:t>
            </a:r>
            <a:r>
              <a:rPr lang="en-US" sz="1200" dirty="0">
                <a:hlinkClick r:id="rId2"/>
              </a:rPr>
              <a:t>/OutListParameters.xlsx</a:t>
            </a:r>
            <a:br>
              <a:rPr lang="en-US" sz="1200" dirty="0"/>
            </a:br>
            <a:br>
              <a:rPr lang="en-US" sz="1200" dirty="0"/>
            </a:b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grpSp>
        <p:nvGrpSpPr>
          <p:cNvPr id="14" name="Group 13">
            <a:extLst>
              <a:ext uri="{FF2B5EF4-FFF2-40B4-BE49-F238E27FC236}">
                <a16:creationId xmlns:a16="http://schemas.microsoft.com/office/drawing/2014/main" id="{A47CDF48-48F5-6DD0-B3D6-B65F4F45895B}"/>
              </a:ext>
            </a:extLst>
          </p:cNvPr>
          <p:cNvGrpSpPr/>
          <p:nvPr/>
        </p:nvGrpSpPr>
        <p:grpSpPr>
          <a:xfrm>
            <a:off x="193465" y="3344757"/>
            <a:ext cx="8718552" cy="1771649"/>
            <a:chOff x="44448" y="3025365"/>
            <a:chExt cx="9055104" cy="1840038"/>
          </a:xfrm>
        </p:grpSpPr>
        <p:grpSp>
          <p:nvGrpSpPr>
            <p:cNvPr id="13" name="Group 12">
              <a:extLst>
                <a:ext uri="{FF2B5EF4-FFF2-40B4-BE49-F238E27FC236}">
                  <a16:creationId xmlns:a16="http://schemas.microsoft.com/office/drawing/2014/main" id="{33EEB3D7-F9AE-0614-6ED5-AA68C236C6AC}"/>
                </a:ext>
              </a:extLst>
            </p:cNvPr>
            <p:cNvGrpSpPr/>
            <p:nvPr/>
          </p:nvGrpSpPr>
          <p:grpSpPr>
            <a:xfrm>
              <a:off x="44448" y="3052459"/>
              <a:ext cx="9055104" cy="1798720"/>
              <a:chOff x="44448" y="3052459"/>
              <a:chExt cx="9055104" cy="1798720"/>
            </a:xfrm>
          </p:grpSpPr>
          <p:pic>
            <p:nvPicPr>
              <p:cNvPr id="5" name="Picture 4">
                <a:extLst>
                  <a:ext uri="{FF2B5EF4-FFF2-40B4-BE49-F238E27FC236}">
                    <a16:creationId xmlns:a16="http://schemas.microsoft.com/office/drawing/2014/main" id="{0F7407E0-CD4B-8E29-3E7C-32DE4FFD8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8" y="3517571"/>
                <a:ext cx="2971801" cy="697845"/>
              </a:xfrm>
              <a:prstGeom prst="rect">
                <a:avLst/>
              </a:prstGeom>
              <a:ln w="19050">
                <a:solidFill>
                  <a:schemeClr val="accent3"/>
                </a:solidFill>
              </a:ln>
            </p:spPr>
          </p:pic>
          <p:pic>
            <p:nvPicPr>
              <p:cNvPr id="7" name="Picture 6">
                <a:extLst>
                  <a:ext uri="{FF2B5EF4-FFF2-40B4-BE49-F238E27FC236}">
                    <a16:creationId xmlns:a16="http://schemas.microsoft.com/office/drawing/2014/main" id="{7B7111D2-40D8-2CB5-7524-D83A1B0E5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953" y="3052459"/>
                <a:ext cx="5943599" cy="1798720"/>
              </a:xfrm>
              <a:prstGeom prst="rect">
                <a:avLst/>
              </a:prstGeom>
              <a:ln w="28575">
                <a:solidFill>
                  <a:schemeClr val="accent3"/>
                </a:solidFill>
              </a:ln>
            </p:spPr>
          </p:pic>
        </p:grpSp>
        <p:cxnSp>
          <p:nvCxnSpPr>
            <p:cNvPr id="9" name="Straight Connector 8">
              <a:extLst>
                <a:ext uri="{FF2B5EF4-FFF2-40B4-BE49-F238E27FC236}">
                  <a16:creationId xmlns:a16="http://schemas.microsoft.com/office/drawing/2014/main" id="{B01FC1C7-65D5-2371-A6EE-E4C7B180B68A}"/>
                </a:ext>
              </a:extLst>
            </p:cNvPr>
            <p:cNvCxnSpPr>
              <a:cxnSpLocks/>
            </p:cNvCxnSpPr>
            <p:nvPr/>
          </p:nvCxnSpPr>
          <p:spPr>
            <a:xfrm flipV="1">
              <a:off x="3016249" y="3025365"/>
              <a:ext cx="133351" cy="492206"/>
            </a:xfrm>
            <a:prstGeom prst="line">
              <a:avLst/>
            </a:prstGeom>
            <a:effectLst/>
          </p:spPr>
          <p:style>
            <a:lnRef idx="2">
              <a:schemeClr val="accent3"/>
            </a:lnRef>
            <a:fillRef idx="0">
              <a:schemeClr val="accent3"/>
            </a:fillRef>
            <a:effectRef idx="1">
              <a:schemeClr val="accent3"/>
            </a:effectRef>
            <a:fontRef idx="minor">
              <a:schemeClr val="tx1"/>
            </a:fontRef>
          </p:style>
        </p:cxnSp>
        <p:cxnSp>
          <p:nvCxnSpPr>
            <p:cNvPr id="10" name="Straight Connector 9">
              <a:extLst>
                <a:ext uri="{FF2B5EF4-FFF2-40B4-BE49-F238E27FC236}">
                  <a16:creationId xmlns:a16="http://schemas.microsoft.com/office/drawing/2014/main" id="{F3B6B2F3-D4A4-9D05-1461-59679DF53E56}"/>
                </a:ext>
              </a:extLst>
            </p:cNvPr>
            <p:cNvCxnSpPr>
              <a:cxnSpLocks/>
            </p:cNvCxnSpPr>
            <p:nvPr/>
          </p:nvCxnSpPr>
          <p:spPr>
            <a:xfrm flipH="1" flipV="1">
              <a:off x="3016249" y="4215416"/>
              <a:ext cx="133351" cy="649987"/>
            </a:xfrm>
            <a:prstGeom prst="line">
              <a:avLst/>
            </a:prstGeom>
            <a:effectLst/>
          </p:spPr>
          <p:style>
            <a:lnRef idx="2">
              <a:schemeClr val="accent3"/>
            </a:lnRef>
            <a:fillRef idx="0">
              <a:schemeClr val="accent3"/>
            </a:fillRef>
            <a:effectRef idx="1">
              <a:schemeClr val="accent3"/>
            </a:effectRef>
            <a:fontRef idx="minor">
              <a:schemeClr val="tx1"/>
            </a:fontRef>
          </p:style>
        </p:cxnSp>
      </p:grpSp>
      <p:sp>
        <p:nvSpPr>
          <p:cNvPr id="19" name="Left Brace 18">
            <a:extLst>
              <a:ext uri="{FF2B5EF4-FFF2-40B4-BE49-F238E27FC236}">
                <a16:creationId xmlns:a16="http://schemas.microsoft.com/office/drawing/2014/main" id="{502CBCEE-C99A-7286-8E53-5AA46A2D3EBC}"/>
              </a:ext>
            </a:extLst>
          </p:cNvPr>
          <p:cNvSpPr/>
          <p:nvPr/>
        </p:nvSpPr>
        <p:spPr>
          <a:xfrm>
            <a:off x="4497873" y="2054612"/>
            <a:ext cx="144022" cy="786008"/>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a:extLst>
              <a:ext uri="{FF2B5EF4-FFF2-40B4-BE49-F238E27FC236}">
                <a16:creationId xmlns:a16="http://schemas.microsoft.com/office/drawing/2014/main" id="{FD86AE4C-6A9B-4C73-A15A-D4467922FFF3}"/>
              </a:ext>
            </a:extLst>
          </p:cNvPr>
          <p:cNvGrpSpPr/>
          <p:nvPr/>
        </p:nvGrpSpPr>
        <p:grpSpPr>
          <a:xfrm>
            <a:off x="4741333" y="636959"/>
            <a:ext cx="4029359" cy="2203661"/>
            <a:chOff x="4741333" y="643732"/>
            <a:chExt cx="4029359" cy="2203661"/>
          </a:xfrm>
        </p:grpSpPr>
        <p:grpSp>
          <p:nvGrpSpPr>
            <p:cNvPr id="26" name="Group 25">
              <a:extLst>
                <a:ext uri="{FF2B5EF4-FFF2-40B4-BE49-F238E27FC236}">
                  <a16:creationId xmlns:a16="http://schemas.microsoft.com/office/drawing/2014/main" id="{520642D1-A55F-3948-48C2-E5AF69036096}"/>
                </a:ext>
              </a:extLst>
            </p:cNvPr>
            <p:cNvGrpSpPr/>
            <p:nvPr/>
          </p:nvGrpSpPr>
          <p:grpSpPr>
            <a:xfrm>
              <a:off x="4741333" y="643732"/>
              <a:ext cx="2076783" cy="2203661"/>
              <a:chOff x="4741333" y="643732"/>
              <a:chExt cx="2076783" cy="2203661"/>
            </a:xfrm>
          </p:grpSpPr>
          <p:pic>
            <p:nvPicPr>
              <p:cNvPr id="16" name="Picture 15">
                <a:extLst>
                  <a:ext uri="{FF2B5EF4-FFF2-40B4-BE49-F238E27FC236}">
                    <a16:creationId xmlns:a16="http://schemas.microsoft.com/office/drawing/2014/main" id="{E4CCCFA8-49F0-F045-5AE7-DD43098F6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333" y="643732"/>
                <a:ext cx="2076783" cy="2203661"/>
              </a:xfrm>
              <a:prstGeom prst="rect">
                <a:avLst/>
              </a:prstGeom>
              <a:ln w="28575">
                <a:solidFill>
                  <a:schemeClr val="accent3"/>
                </a:solidFill>
              </a:ln>
            </p:spPr>
          </p:pic>
          <p:sp>
            <p:nvSpPr>
              <p:cNvPr id="23" name="Rectangle 22">
                <a:extLst>
                  <a:ext uri="{FF2B5EF4-FFF2-40B4-BE49-F238E27FC236}">
                    <a16:creationId xmlns:a16="http://schemas.microsoft.com/office/drawing/2014/main" id="{BD28628B-A790-5A1F-0E72-1AC0B637CF2E}"/>
                  </a:ext>
                </a:extLst>
              </p:cNvPr>
              <p:cNvSpPr/>
              <p:nvPr/>
            </p:nvSpPr>
            <p:spPr>
              <a:xfrm>
                <a:off x="5015442" y="1507322"/>
                <a:ext cx="623147" cy="453813"/>
              </a:xfrm>
              <a:prstGeom prst="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35B9935-C73C-C6A5-00D0-689CFA3A2721}"/>
                </a:ext>
              </a:extLst>
            </p:cNvPr>
            <p:cNvGrpSpPr/>
            <p:nvPr/>
          </p:nvGrpSpPr>
          <p:grpSpPr>
            <a:xfrm>
              <a:off x="7016993" y="643732"/>
              <a:ext cx="1753699" cy="2203661"/>
              <a:chOff x="7016993" y="643732"/>
              <a:chExt cx="1753699" cy="2203661"/>
            </a:xfrm>
          </p:grpSpPr>
          <p:pic>
            <p:nvPicPr>
              <p:cNvPr id="18" name="Picture 17">
                <a:extLst>
                  <a:ext uri="{FF2B5EF4-FFF2-40B4-BE49-F238E27FC236}">
                    <a16:creationId xmlns:a16="http://schemas.microsoft.com/office/drawing/2014/main" id="{444EF1DB-9AC7-B622-946A-1F3E0850C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6993" y="643732"/>
                <a:ext cx="1753699" cy="2203661"/>
              </a:xfrm>
              <a:prstGeom prst="rect">
                <a:avLst/>
              </a:prstGeom>
              <a:ln w="28575">
                <a:solidFill>
                  <a:schemeClr val="accent3"/>
                </a:solidFill>
              </a:ln>
            </p:spPr>
          </p:pic>
          <p:sp>
            <p:nvSpPr>
              <p:cNvPr id="25" name="Rectangle 24">
                <a:extLst>
                  <a:ext uri="{FF2B5EF4-FFF2-40B4-BE49-F238E27FC236}">
                    <a16:creationId xmlns:a16="http://schemas.microsoft.com/office/drawing/2014/main" id="{48914341-4B96-E79C-2837-AA29DF910C04}"/>
                  </a:ext>
                </a:extLst>
              </p:cNvPr>
              <p:cNvSpPr/>
              <p:nvPr/>
            </p:nvSpPr>
            <p:spPr>
              <a:xfrm>
                <a:off x="7294401" y="1879856"/>
                <a:ext cx="623147" cy="270934"/>
              </a:xfrm>
              <a:prstGeom prst="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2077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E574-4CF9-B055-D0B9-67B472D32823}"/>
              </a:ext>
            </a:extLst>
          </p:cNvPr>
          <p:cNvSpPr>
            <a:spLocks noGrp="1"/>
          </p:cNvSpPr>
          <p:nvPr>
            <p:ph type="title"/>
          </p:nvPr>
        </p:nvSpPr>
        <p:spPr/>
        <p:txBody>
          <a:bodyPr/>
          <a:lstStyle/>
          <a:p>
            <a:r>
              <a:rPr lang="en-US" dirty="0"/>
              <a:t>Errors </a:t>
            </a:r>
            <a:r>
              <a:rPr lang="en-US" sz="2800" dirty="0"/>
              <a:t>[</a:t>
            </a:r>
            <a:r>
              <a:rPr lang="en-US" sz="2800" dirty="0">
                <a:solidFill>
                  <a:srgbClr val="00B050"/>
                </a:solidFill>
              </a:rPr>
              <a:t>L1</a:t>
            </a:r>
            <a:r>
              <a:rPr lang="en-US" sz="2800" dirty="0"/>
              <a:t>-</a:t>
            </a:r>
            <a:r>
              <a:rPr lang="en-US" sz="2800" dirty="0">
                <a:solidFill>
                  <a:schemeClr val="accent5">
                    <a:lumMod val="60000"/>
                    <a:lumOff val="40000"/>
                  </a:schemeClr>
                </a:solidFill>
              </a:rPr>
              <a:t>L2</a:t>
            </a:r>
            <a:r>
              <a:rPr lang="en-US" sz="2800" dirty="0"/>
              <a:t>]</a:t>
            </a:r>
            <a:endParaRPr lang="en-US" dirty="0"/>
          </a:p>
        </p:txBody>
      </p:sp>
      <p:sp>
        <p:nvSpPr>
          <p:cNvPr id="3" name="TextBox 2">
            <a:extLst>
              <a:ext uri="{FF2B5EF4-FFF2-40B4-BE49-F238E27FC236}">
                <a16:creationId xmlns:a16="http://schemas.microsoft.com/office/drawing/2014/main" id="{DAD5B136-AFD3-E9F0-3C9E-AD51CA5EDF7F}"/>
              </a:ext>
            </a:extLst>
          </p:cNvPr>
          <p:cNvSpPr txBox="1"/>
          <p:nvPr/>
        </p:nvSpPr>
        <p:spPr>
          <a:xfrm>
            <a:off x="177799" y="640698"/>
            <a:ext cx="8448312" cy="4524315"/>
          </a:xfrm>
          <a:prstGeom prst="rect">
            <a:avLst/>
          </a:prstGeom>
          <a:noFill/>
        </p:spPr>
        <p:txBody>
          <a:bodyPr wrap="square" rtlCol="0">
            <a:spAutoFit/>
          </a:bodyPr>
          <a:lstStyle/>
          <a:p>
            <a:pPr marL="285750" indent="-285750">
              <a:buFont typeface="Arial" panose="020B0604020202020204" pitchFamily="34" charset="0"/>
              <a:buChar char="•"/>
            </a:pPr>
            <a:r>
              <a:rPr lang="en-US" sz="1200" dirty="0"/>
              <a:t>User errors are common….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OpenFAST should provide some kind of indication (The terminal output is </a:t>
            </a:r>
            <a:r>
              <a:rPr lang="en-US" sz="1050" dirty="0">
                <a:latin typeface="Consolas" panose="020B0609020204030204" pitchFamily="49" charset="0"/>
              </a:rPr>
              <a:t>Function1:Function2:Function[n]:Error Message</a:t>
            </a:r>
            <a:r>
              <a:rPr lang="en-US" sz="1200" dirty="0"/>
              <a:t>)</a:t>
            </a:r>
            <a:br>
              <a:rPr lang="en-US" sz="1200" dirty="0"/>
            </a:br>
            <a:r>
              <a:rPr lang="en-US" sz="1200" dirty="0"/>
              <a:t>Read the error messages carefully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sz="1200" dirty="0"/>
          </a:p>
          <a:p>
            <a:pPr marL="285750" indent="-285750">
              <a:buFont typeface="Arial" panose="020B0604020202020204" pitchFamily="34" charset="0"/>
              <a:buChar char="•"/>
            </a:pPr>
            <a:r>
              <a:rPr lang="en-US" sz="1200" dirty="0"/>
              <a:t>Some hints for common troubleshooting can be found here:</a:t>
            </a:r>
          </a:p>
          <a:p>
            <a:r>
              <a:rPr lang="en-US" sz="1200" dirty="0">
                <a:hlinkClick r:id="rId4"/>
              </a:rPr>
              <a:t>https://ebranlard-openfast.readthedocs.io/en/doc/source/working.html#running-and-troubleshooting-a-simulation</a:t>
            </a:r>
            <a:r>
              <a:rPr lang="en-US" sz="1200" dirty="0"/>
              <a:t>  </a:t>
            </a:r>
          </a:p>
          <a:p>
            <a:endParaRPr lang="en-US" sz="1200" dirty="0"/>
          </a:p>
          <a:p>
            <a:pPr marL="171450" indent="-171450">
              <a:buFont typeface="Arial" panose="020B0604020202020204" pitchFamily="34" charset="0"/>
              <a:buChar char="•"/>
            </a:pPr>
            <a:r>
              <a:rPr lang="en-US" sz="1200" dirty="0"/>
              <a:t>Some general rules:</a:t>
            </a:r>
          </a:p>
          <a:p>
            <a:pPr marL="628650" lvl="1" indent="-171450">
              <a:buFont typeface="Arial" panose="020B0604020202020204" pitchFamily="34" charset="0"/>
              <a:buChar char="•"/>
            </a:pPr>
            <a:r>
              <a:rPr lang="en-US" sz="1200" dirty="0"/>
              <a:t>“Simplify your model to the bare minimum”</a:t>
            </a:r>
            <a:br>
              <a:rPr lang="en-US" sz="1200" dirty="0"/>
            </a:br>
            <a:r>
              <a:rPr lang="en-US" sz="1200" dirty="0"/>
              <a:t>(for instance: no aerodynamic, stiff structure, steady inflow, no controller)</a:t>
            </a:r>
          </a:p>
          <a:p>
            <a:pPr marL="628650" lvl="1" indent="-171450">
              <a:buFont typeface="Arial" panose="020B0604020202020204" pitchFamily="34" charset="0"/>
              <a:buChar char="•"/>
            </a:pPr>
            <a:r>
              <a:rPr lang="en-US" sz="1200" dirty="0"/>
              <a:t>Make sure your inputs files match the OpenFAST version you are using</a:t>
            </a:r>
          </a:p>
          <a:p>
            <a:pPr marL="628650" lvl="1" indent="-171450">
              <a:buFont typeface="Arial" panose="020B0604020202020204" pitchFamily="34" charset="0"/>
              <a:buChar char="•"/>
            </a:pPr>
            <a:r>
              <a:rPr lang="en-US" sz="1200" dirty="0"/>
              <a:t>Make sure your model is physical</a:t>
            </a:r>
          </a:p>
          <a:p>
            <a:endParaRPr lang="en-US" sz="1200" dirty="0"/>
          </a:p>
        </p:txBody>
      </p:sp>
      <p:grpSp>
        <p:nvGrpSpPr>
          <p:cNvPr id="7" name="Group 6">
            <a:extLst>
              <a:ext uri="{FF2B5EF4-FFF2-40B4-BE49-F238E27FC236}">
                <a16:creationId xmlns:a16="http://schemas.microsoft.com/office/drawing/2014/main" id="{942AE0FB-B188-8E0F-03CD-EE1F9BB86019}"/>
              </a:ext>
            </a:extLst>
          </p:cNvPr>
          <p:cNvGrpSpPr/>
          <p:nvPr/>
        </p:nvGrpSpPr>
        <p:grpSpPr>
          <a:xfrm>
            <a:off x="517889" y="1507423"/>
            <a:ext cx="5049789" cy="1224191"/>
            <a:chOff x="517889" y="1507423"/>
            <a:chExt cx="5049789" cy="1224191"/>
          </a:xfrm>
        </p:grpSpPr>
        <p:pic>
          <p:nvPicPr>
            <p:cNvPr id="5" name="Picture 4">
              <a:extLst>
                <a:ext uri="{FF2B5EF4-FFF2-40B4-BE49-F238E27FC236}">
                  <a16:creationId xmlns:a16="http://schemas.microsoft.com/office/drawing/2014/main" id="{5C04D224-BF5B-6C01-3E88-D150DAE7DF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889" y="1507423"/>
              <a:ext cx="5049789" cy="1224191"/>
            </a:xfrm>
            <a:prstGeom prst="rect">
              <a:avLst/>
            </a:prstGeom>
            <a:ln w="19050">
              <a:solidFill>
                <a:schemeClr val="accent4"/>
              </a:solidFill>
            </a:ln>
          </p:spPr>
        </p:pic>
        <p:sp>
          <p:nvSpPr>
            <p:cNvPr id="6" name="Rectangle 5">
              <a:extLst>
                <a:ext uri="{FF2B5EF4-FFF2-40B4-BE49-F238E27FC236}">
                  <a16:creationId xmlns:a16="http://schemas.microsoft.com/office/drawing/2014/main" id="{5384EE30-C378-9F04-624A-87C45BF88A86}"/>
                </a:ext>
              </a:extLst>
            </p:cNvPr>
            <p:cNvSpPr/>
            <p:nvPr/>
          </p:nvSpPr>
          <p:spPr>
            <a:xfrm>
              <a:off x="550929" y="1788159"/>
              <a:ext cx="4888882" cy="264160"/>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0520F5ED-609D-1ACF-7993-4DA1FC599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68" y="2791544"/>
            <a:ext cx="5016749" cy="321320"/>
          </a:xfrm>
          <a:prstGeom prst="rect">
            <a:avLst/>
          </a:prstGeom>
          <a:ln w="9525">
            <a:solidFill>
              <a:schemeClr val="accent4"/>
            </a:solidFill>
          </a:ln>
        </p:spPr>
      </p:pic>
      <p:pic>
        <p:nvPicPr>
          <p:cNvPr id="4" name="MarioDies4">
            <a:hlinkClick r:id="" action="ppaction://media"/>
            <a:extLst>
              <a:ext uri="{FF2B5EF4-FFF2-40B4-BE49-F238E27FC236}">
                <a16:creationId xmlns:a16="http://schemas.microsoft.com/office/drawing/2014/main" id="{A61EDC26-F287-7A8E-79FD-D7D1038204A9}"/>
              </a:ext>
            </a:extLst>
          </p:cNvPr>
          <p:cNvPicPr>
            <a:picLocks noChangeAspect="1"/>
          </p:cNvPicPr>
          <p:nvPr>
            <a:videoFile r:link="rId1"/>
            <p:extLst>
              <p:ext uri="{DAA4B4D4-6D71-4841-9C94-3DE7FCFB9230}">
                <p14:media xmlns:p14="http://schemas.microsoft.com/office/powerpoint/2010/main" r:embed="rId2">
                  <p14:trim st="18" end="235"/>
                </p14:media>
              </p:ext>
            </p:extLst>
          </p:nvPr>
        </p:nvPicPr>
        <p:blipFill>
          <a:blip r:embed="rId7"/>
          <a:stretch>
            <a:fillRect/>
          </a:stretch>
        </p:blipFill>
        <p:spPr>
          <a:xfrm>
            <a:off x="6177280" y="1304381"/>
            <a:ext cx="2709192" cy="2226927"/>
          </a:xfrm>
          <a:prstGeom prst="rect">
            <a:avLst/>
          </a:prstGeom>
        </p:spPr>
      </p:pic>
    </p:spTree>
    <p:extLst>
      <p:ext uri="{BB962C8B-B14F-4D97-AF65-F5344CB8AC3E}">
        <p14:creationId xmlns:p14="http://schemas.microsoft.com/office/powerpoint/2010/main" val="305868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881"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md type="call" cmd="stop">
                                      <p:cBhvr>
                                        <p:cTn id="19" dur="1">
                                          <p:stCondLst>
                                            <p:cond delay="0"/>
                                          </p:stCondLst>
                                        </p:cTn>
                                        <p:tgtEl>
                                          <p:spTgt spid="4"/>
                                        </p:tgtEl>
                                      </p:cBhvr>
                                    </p:cmd>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7" end="1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18" end="1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9" end="19"/>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repeatCount="indefinite"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2A3FFC-4647-40C3-D41B-93E2D6231C16}"/>
              </a:ext>
            </a:extLst>
          </p:cNvPr>
          <p:cNvSpPr>
            <a:spLocks noGrp="1"/>
          </p:cNvSpPr>
          <p:nvPr>
            <p:ph type="body" sz="quarter" idx="10"/>
          </p:nvPr>
        </p:nvSpPr>
        <p:spPr/>
        <p:txBody>
          <a:bodyPr/>
          <a:lstStyle/>
          <a:p>
            <a:r>
              <a:rPr lang="en-US" sz="3600" dirty="0">
                <a:solidFill>
                  <a:schemeClr val="tx1"/>
                </a:solidFill>
              </a:rPr>
              <a:t>[</a:t>
            </a:r>
            <a:r>
              <a:rPr lang="en-US" sz="3600" dirty="0">
                <a:solidFill>
                  <a:srgbClr val="00B050"/>
                </a:solidFill>
              </a:rPr>
              <a:t>L1</a:t>
            </a:r>
            <a:r>
              <a:rPr lang="en-US" sz="3600" dirty="0">
                <a:solidFill>
                  <a:schemeClr val="tx1"/>
                </a:solidFill>
              </a:rPr>
              <a:t>] Quick start/tutorial for new users</a:t>
            </a:r>
            <a:br>
              <a:rPr lang="en-US" sz="3600" dirty="0">
                <a:solidFill>
                  <a:schemeClr val="tx1"/>
                </a:solidFill>
              </a:rPr>
            </a:br>
            <a:endParaRPr lang="en-US" dirty="0"/>
          </a:p>
        </p:txBody>
      </p:sp>
    </p:spTree>
    <p:extLst>
      <p:ext uri="{BB962C8B-B14F-4D97-AF65-F5344CB8AC3E}">
        <p14:creationId xmlns:p14="http://schemas.microsoft.com/office/powerpoint/2010/main" val="3131368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E326-795D-1208-4A93-1A8B5E59DA7D}"/>
              </a:ext>
            </a:extLst>
          </p:cNvPr>
          <p:cNvSpPr>
            <a:spLocks noGrp="1"/>
          </p:cNvSpPr>
          <p:nvPr>
            <p:ph type="title"/>
          </p:nvPr>
        </p:nvSpPr>
        <p:spPr/>
        <p:txBody>
          <a:bodyPr/>
          <a:lstStyle/>
          <a:p>
            <a:r>
              <a:rPr lang="en-US" dirty="0"/>
              <a:t>Tutorial inputs files</a:t>
            </a:r>
          </a:p>
        </p:txBody>
      </p:sp>
      <p:sp>
        <p:nvSpPr>
          <p:cNvPr id="3" name="TextBox 2">
            <a:extLst>
              <a:ext uri="{FF2B5EF4-FFF2-40B4-BE49-F238E27FC236}">
                <a16:creationId xmlns:a16="http://schemas.microsoft.com/office/drawing/2014/main" id="{6FBE028F-9003-B46B-7F72-28C85BC0F8A8}"/>
              </a:ext>
            </a:extLst>
          </p:cNvPr>
          <p:cNvSpPr txBox="1"/>
          <p:nvPr/>
        </p:nvSpPr>
        <p:spPr>
          <a:xfrm>
            <a:off x="177799" y="742294"/>
            <a:ext cx="8680451"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We’ll use cases defined in the folder </a:t>
            </a:r>
            <a:r>
              <a:rPr lang="en-US" sz="1200" dirty="0">
                <a:latin typeface="Consolas" panose="020B0609020204030204" pitchFamily="49" charset="0"/>
              </a:rPr>
              <a:t>Simulations</a:t>
            </a:r>
            <a:r>
              <a:rPr lang="en-US" sz="1400" dirty="0"/>
              <a:t> from the shared folder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We’ll use the </a:t>
            </a:r>
            <a:r>
              <a:rPr lang="en-US" sz="1400" b="1" dirty="0"/>
              <a:t>NREL 5-MW </a:t>
            </a:r>
            <a:r>
              <a:rPr lang="en-US" sz="1400" dirty="0"/>
              <a:t>(sometimes, a simplified version of it), which is a fictitious but representative multi-MW wind turbine.  (</a:t>
            </a:r>
            <a:r>
              <a:rPr lang="en-US" sz="1400" dirty="0">
                <a:hlinkClick r:id="rId2"/>
              </a:rPr>
              <a:t>https://www.nrel.gov/docs/fy09osti/38060.pdf</a:t>
            </a:r>
            <a:r>
              <a:rPr lang="en-US" sz="1400" dirty="0"/>
              <a:t>) </a:t>
            </a:r>
            <a:br>
              <a:rPr lang="en-US" sz="1400" dirty="0"/>
            </a:b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graphicFrame>
        <p:nvGraphicFramePr>
          <p:cNvPr id="4" name="Table 60">
            <a:extLst>
              <a:ext uri="{FF2B5EF4-FFF2-40B4-BE49-F238E27FC236}">
                <a16:creationId xmlns:a16="http://schemas.microsoft.com/office/drawing/2014/main" id="{6FB8C264-1DE8-37C8-FD11-34DC291817B7}"/>
              </a:ext>
            </a:extLst>
          </p:cNvPr>
          <p:cNvGraphicFramePr>
            <a:graphicFrameLocks noGrp="1"/>
          </p:cNvGraphicFramePr>
          <p:nvPr>
            <p:extLst>
              <p:ext uri="{D42A27DB-BD31-4B8C-83A1-F6EECF244321}">
                <p14:modId xmlns:p14="http://schemas.microsoft.com/office/powerpoint/2010/main" val="3048276900"/>
              </p:ext>
            </p:extLst>
          </p:nvPr>
        </p:nvGraphicFramePr>
        <p:xfrm>
          <a:off x="1375701" y="2198091"/>
          <a:ext cx="2623106" cy="1005840"/>
        </p:xfrm>
        <a:graphic>
          <a:graphicData uri="http://schemas.openxmlformats.org/drawingml/2006/table">
            <a:tbl>
              <a:tblPr bandRow="1">
                <a:tableStyleId>{5C22544A-7EE6-4342-B048-85BDC9FD1C3A}</a:tableStyleId>
              </a:tblPr>
              <a:tblGrid>
                <a:gridCol w="1343539">
                  <a:extLst>
                    <a:ext uri="{9D8B030D-6E8A-4147-A177-3AD203B41FA5}">
                      <a16:colId xmlns:a16="http://schemas.microsoft.com/office/drawing/2014/main" val="282204084"/>
                    </a:ext>
                  </a:extLst>
                </a:gridCol>
                <a:gridCol w="1279567">
                  <a:extLst>
                    <a:ext uri="{9D8B030D-6E8A-4147-A177-3AD203B41FA5}">
                      <a16:colId xmlns:a16="http://schemas.microsoft.com/office/drawing/2014/main" val="1167688275"/>
                    </a:ext>
                  </a:extLst>
                </a:gridCol>
              </a:tblGrid>
              <a:tr h="201732">
                <a:tc>
                  <a:txBody>
                    <a:bodyPr/>
                    <a:lstStyle/>
                    <a:p>
                      <a:pPr algn="l"/>
                      <a:r>
                        <a:rPr lang="en-US" sz="1050" b="1" dirty="0"/>
                        <a:t>Rated power</a:t>
                      </a:r>
                    </a:p>
                  </a:txBody>
                  <a:tcPr marL="45720" marR="45720"/>
                </a:tc>
                <a:tc>
                  <a:txBody>
                    <a:bodyPr/>
                    <a:lstStyle/>
                    <a:p>
                      <a:pPr algn="ctr"/>
                      <a:r>
                        <a:rPr lang="en-US" sz="1050" dirty="0"/>
                        <a:t>5 MW</a:t>
                      </a:r>
                    </a:p>
                  </a:txBody>
                  <a:tcPr marL="45720" marR="45720"/>
                </a:tc>
                <a:extLst>
                  <a:ext uri="{0D108BD9-81ED-4DB2-BD59-A6C34878D82A}">
                    <a16:rowId xmlns:a16="http://schemas.microsoft.com/office/drawing/2014/main" val="3675518029"/>
                  </a:ext>
                </a:extLst>
              </a:tr>
              <a:tr h="201732">
                <a:tc>
                  <a:txBody>
                    <a:bodyPr/>
                    <a:lstStyle/>
                    <a:p>
                      <a:pPr algn="l"/>
                      <a:r>
                        <a:rPr lang="en-US" sz="1050" b="1" dirty="0"/>
                        <a:t>Rated rotor speed</a:t>
                      </a:r>
                    </a:p>
                  </a:txBody>
                  <a:tcPr marL="45720" marR="45720"/>
                </a:tc>
                <a:tc>
                  <a:txBody>
                    <a:bodyPr/>
                    <a:lstStyle/>
                    <a:p>
                      <a:pPr algn="ctr"/>
                      <a:r>
                        <a:rPr lang="en-US" sz="1050" dirty="0"/>
                        <a:t>12.1 rpm</a:t>
                      </a:r>
                    </a:p>
                  </a:txBody>
                  <a:tcPr marL="45720" marR="45720"/>
                </a:tc>
                <a:extLst>
                  <a:ext uri="{0D108BD9-81ED-4DB2-BD59-A6C34878D82A}">
                    <a16:rowId xmlns:a16="http://schemas.microsoft.com/office/drawing/2014/main" val="2952229589"/>
                  </a:ext>
                </a:extLst>
              </a:tr>
              <a:tr h="201732">
                <a:tc>
                  <a:txBody>
                    <a:bodyPr/>
                    <a:lstStyle/>
                    <a:p>
                      <a:pPr algn="l"/>
                      <a:r>
                        <a:rPr lang="en-US" sz="1050" b="1" dirty="0"/>
                        <a:t>Hub Height</a:t>
                      </a:r>
                    </a:p>
                  </a:txBody>
                  <a:tcPr marL="45720" marR="45720"/>
                </a:tc>
                <a:tc>
                  <a:txBody>
                    <a:bodyPr/>
                    <a:lstStyle/>
                    <a:p>
                      <a:pPr algn="ctr"/>
                      <a:r>
                        <a:rPr lang="en-US" sz="1050" dirty="0"/>
                        <a:t>90 m </a:t>
                      </a:r>
                    </a:p>
                  </a:txBody>
                  <a:tcPr marL="45720" marR="45720"/>
                </a:tc>
                <a:extLst>
                  <a:ext uri="{0D108BD9-81ED-4DB2-BD59-A6C34878D82A}">
                    <a16:rowId xmlns:a16="http://schemas.microsoft.com/office/drawing/2014/main" val="1778508117"/>
                  </a:ext>
                </a:extLst>
              </a:tr>
              <a:tr h="201732">
                <a:tc>
                  <a:txBody>
                    <a:bodyPr/>
                    <a:lstStyle/>
                    <a:p>
                      <a:pPr algn="l"/>
                      <a:r>
                        <a:rPr lang="en-US" sz="1050" b="1" dirty="0"/>
                        <a:t>Rotor diameter</a:t>
                      </a:r>
                    </a:p>
                  </a:txBody>
                  <a:tcPr marL="45720" marR="45720"/>
                </a:tc>
                <a:tc>
                  <a:txBody>
                    <a:bodyPr/>
                    <a:lstStyle/>
                    <a:p>
                      <a:pPr algn="ctr"/>
                      <a:r>
                        <a:rPr lang="en-US" sz="1050" dirty="0"/>
                        <a:t>126 m</a:t>
                      </a:r>
                    </a:p>
                  </a:txBody>
                  <a:tcPr marL="45720" marR="45720"/>
                </a:tc>
                <a:extLst>
                  <a:ext uri="{0D108BD9-81ED-4DB2-BD59-A6C34878D82A}">
                    <a16:rowId xmlns:a16="http://schemas.microsoft.com/office/drawing/2014/main" val="4061369464"/>
                  </a:ext>
                </a:extLst>
              </a:tr>
            </a:tbl>
          </a:graphicData>
        </a:graphic>
      </p:graphicFrame>
    </p:spTree>
    <p:extLst>
      <p:ext uri="{BB962C8B-B14F-4D97-AF65-F5344CB8AC3E}">
        <p14:creationId xmlns:p14="http://schemas.microsoft.com/office/powerpoint/2010/main" val="14802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E326-795D-1208-4A93-1A8B5E59DA7D}"/>
              </a:ext>
            </a:extLst>
          </p:cNvPr>
          <p:cNvSpPr>
            <a:spLocks noGrp="1"/>
          </p:cNvSpPr>
          <p:nvPr>
            <p:ph type="title"/>
          </p:nvPr>
        </p:nvSpPr>
        <p:spPr/>
        <p:txBody>
          <a:bodyPr/>
          <a:lstStyle/>
          <a:p>
            <a:r>
              <a:rPr lang="en-US" dirty="0"/>
              <a:t>Case 1 – Onshore turbine, structure only</a:t>
            </a:r>
          </a:p>
        </p:txBody>
      </p:sp>
      <p:sp>
        <p:nvSpPr>
          <p:cNvPr id="3" name="TextBox 2">
            <a:extLst>
              <a:ext uri="{FF2B5EF4-FFF2-40B4-BE49-F238E27FC236}">
                <a16:creationId xmlns:a16="http://schemas.microsoft.com/office/drawing/2014/main" id="{6FBE028F-9003-B46B-7F72-28C85BC0F8A8}"/>
              </a:ext>
            </a:extLst>
          </p:cNvPr>
          <p:cNvSpPr txBox="1"/>
          <p:nvPr/>
        </p:nvSpPr>
        <p:spPr>
          <a:xfrm>
            <a:off x="177800" y="580369"/>
            <a:ext cx="5289550" cy="4555093"/>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turbine is only loaded by gravity, the tower is initially displaced by 3m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How to run and plot results </a:t>
            </a:r>
            <a:r>
              <a:rPr lang="en-US" sz="900" dirty="0"/>
              <a:t>(Note: </a:t>
            </a:r>
            <a:r>
              <a:rPr lang="en-US" sz="900" dirty="0" err="1"/>
              <a:t>Matlab</a:t>
            </a:r>
            <a:r>
              <a:rPr lang="en-US" sz="900" dirty="0"/>
              <a:t> script provided as well):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r>
              <a:rPr lang="en-US" sz="1400" dirty="0"/>
              <a:t>Important inputs for this case:</a:t>
            </a:r>
          </a:p>
          <a:p>
            <a:pPr marL="742950" lvl="1" indent="-285750">
              <a:buFont typeface="Arial" panose="020B0604020202020204" pitchFamily="34" charset="0"/>
              <a:buChar char="•"/>
            </a:pPr>
            <a:r>
              <a:rPr lang="en-US" sz="1200" dirty="0" err="1">
                <a:latin typeface="Consolas" panose="020B0609020204030204" pitchFamily="49" charset="0"/>
              </a:rPr>
              <a:t>Main.fst</a:t>
            </a:r>
            <a:r>
              <a:rPr lang="en-US" sz="1200" dirty="0">
                <a:latin typeface="Consolas" panose="020B0609020204030204" pitchFamily="49" charset="0"/>
              </a:rPr>
              <a:t>:       </a:t>
            </a:r>
            <a:r>
              <a:rPr lang="en-US" sz="1200" dirty="0" err="1">
                <a:latin typeface="Consolas" panose="020B0609020204030204" pitchFamily="49" charset="0"/>
              </a:rPr>
              <a:t>TMax</a:t>
            </a:r>
            <a:r>
              <a:rPr lang="en-US" sz="1200" dirty="0">
                <a:latin typeface="Consolas" panose="020B0609020204030204" pitchFamily="49" charset="0"/>
              </a:rPr>
              <a:t>, DT, </a:t>
            </a:r>
            <a:r>
              <a:rPr lang="en-US" sz="1200" dirty="0" err="1">
                <a:latin typeface="Consolas" panose="020B0609020204030204" pitchFamily="49" charset="0"/>
              </a:rPr>
              <a:t>CompElast</a:t>
            </a:r>
            <a:r>
              <a:rPr lang="en-US" sz="1200" dirty="0">
                <a:latin typeface="Consolas" panose="020B0609020204030204" pitchFamily="49" charset="0"/>
              </a:rPr>
              <a:t>, Gravity</a:t>
            </a:r>
          </a:p>
          <a:p>
            <a:pPr marL="742950" lvl="1" indent="-285750">
              <a:buFont typeface="Arial" panose="020B0604020202020204" pitchFamily="34" charset="0"/>
              <a:buChar char="•"/>
            </a:pPr>
            <a:r>
              <a:rPr lang="en-US" sz="1200" dirty="0">
                <a:latin typeface="Consolas" panose="020B0609020204030204" pitchFamily="49" charset="0"/>
              </a:rPr>
              <a:t>ElastoDyn.dat: *DOF*, </a:t>
            </a:r>
            <a:r>
              <a:rPr lang="en-US" sz="1200" dirty="0" err="1">
                <a:latin typeface="Consolas" panose="020B0609020204030204" pitchFamily="49" charset="0"/>
              </a:rPr>
              <a:t>TTDspFA</a:t>
            </a:r>
            <a:endParaRPr lang="en-US" sz="1200" dirty="0">
              <a:latin typeface="Consolas" panose="020B0609020204030204" pitchFamily="49"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Try changing these inputs and rerun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Other files (</a:t>
            </a:r>
            <a:r>
              <a:rPr lang="en-US" sz="1200" dirty="0">
                <a:latin typeface="Consolas" panose="020B0609020204030204" pitchFamily="49" charset="0"/>
              </a:rPr>
              <a:t>ElastoDyn_Blade.dat, ElastoDyn_Tower.dat</a:t>
            </a:r>
            <a:r>
              <a:rPr lang="en-US" sz="1400" dirty="0"/>
              <a:t>) define the structural properties. They can be plotted with </a:t>
            </a:r>
            <a:r>
              <a:rPr lang="en-US" sz="1400" dirty="0" err="1"/>
              <a:t>pyDatView</a:t>
            </a:r>
            <a:r>
              <a:rPr lang="en-US" sz="1400" dirty="0"/>
              <a:t> or the python-toolbox (Challenge TO1 and TO2)</a:t>
            </a:r>
          </a:p>
        </p:txBody>
      </p:sp>
      <p:pic>
        <p:nvPicPr>
          <p:cNvPr id="6" name="Picture 5" descr="A picture containing chart&#10;&#10;Description automatically generated">
            <a:extLst>
              <a:ext uri="{FF2B5EF4-FFF2-40B4-BE49-F238E27FC236}">
                <a16:creationId xmlns:a16="http://schemas.microsoft.com/office/drawing/2014/main" id="{C44E9FCF-D121-EF85-EDF9-D4A553A57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150" y="720943"/>
            <a:ext cx="3419475" cy="4274344"/>
          </a:xfrm>
          <a:prstGeom prst="rect">
            <a:avLst/>
          </a:prstGeom>
        </p:spPr>
      </p:pic>
      <p:grpSp>
        <p:nvGrpSpPr>
          <p:cNvPr id="13" name="Group 12">
            <a:extLst>
              <a:ext uri="{FF2B5EF4-FFF2-40B4-BE49-F238E27FC236}">
                <a16:creationId xmlns:a16="http://schemas.microsoft.com/office/drawing/2014/main" id="{9BC85137-793D-026F-7BDC-D304266C3260}"/>
              </a:ext>
            </a:extLst>
          </p:cNvPr>
          <p:cNvGrpSpPr/>
          <p:nvPr/>
        </p:nvGrpSpPr>
        <p:grpSpPr>
          <a:xfrm>
            <a:off x="1008061" y="1529171"/>
            <a:ext cx="3897312" cy="1542231"/>
            <a:chOff x="177800" y="2572268"/>
            <a:chExt cx="4648200" cy="1839373"/>
          </a:xfrm>
        </p:grpSpPr>
        <p:pic>
          <p:nvPicPr>
            <p:cNvPr id="10" name="Picture 9">
              <a:extLst>
                <a:ext uri="{FF2B5EF4-FFF2-40B4-BE49-F238E27FC236}">
                  <a16:creationId xmlns:a16="http://schemas.microsoft.com/office/drawing/2014/main" id="{4FCE8BE2-B613-CF8F-B5AD-DCDD67824B3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7800" y="2572268"/>
              <a:ext cx="4648200" cy="1209675"/>
            </a:xfrm>
            <a:prstGeom prst="rect">
              <a:avLst/>
            </a:prstGeom>
          </p:spPr>
        </p:pic>
        <p:pic>
          <p:nvPicPr>
            <p:cNvPr id="12" name="Picture 11">
              <a:extLst>
                <a:ext uri="{FF2B5EF4-FFF2-40B4-BE49-F238E27FC236}">
                  <a16:creationId xmlns:a16="http://schemas.microsoft.com/office/drawing/2014/main" id="{8A92C92E-CC46-30EA-3DB0-0143FCA94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3897290"/>
              <a:ext cx="4648200" cy="514351"/>
            </a:xfrm>
            <a:prstGeom prst="rect">
              <a:avLst/>
            </a:prstGeom>
          </p:spPr>
        </p:pic>
      </p:grpSp>
    </p:spTree>
    <p:extLst>
      <p:ext uri="{BB962C8B-B14F-4D97-AF65-F5344CB8AC3E}">
        <p14:creationId xmlns:p14="http://schemas.microsoft.com/office/powerpoint/2010/main" val="243817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1E0A-F6B2-AA81-F85B-C8B427C3A08B}"/>
              </a:ext>
            </a:extLst>
          </p:cNvPr>
          <p:cNvSpPr>
            <a:spLocks noGrp="1"/>
          </p:cNvSpPr>
          <p:nvPr>
            <p:ph type="title"/>
          </p:nvPr>
        </p:nvSpPr>
        <p:spPr/>
        <p:txBody>
          <a:bodyPr/>
          <a:lstStyle/>
          <a:p>
            <a:r>
              <a:rPr lang="en-US" dirty="0"/>
              <a:t>Case 2 – Steady Wind of 8m/s</a:t>
            </a:r>
          </a:p>
        </p:txBody>
      </p:sp>
      <p:sp>
        <p:nvSpPr>
          <p:cNvPr id="3" name="TextBox 2">
            <a:extLst>
              <a:ext uri="{FF2B5EF4-FFF2-40B4-BE49-F238E27FC236}">
                <a16:creationId xmlns:a16="http://schemas.microsoft.com/office/drawing/2014/main" id="{4952C3B2-8D29-84E7-664D-CA8F2092C95F}"/>
              </a:ext>
            </a:extLst>
          </p:cNvPr>
          <p:cNvSpPr txBox="1"/>
          <p:nvPr/>
        </p:nvSpPr>
        <p:spPr>
          <a:xfrm>
            <a:off x="177800" y="742294"/>
            <a:ext cx="5289550"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Aerodynamics loads are now added using the </a:t>
            </a:r>
            <a:r>
              <a:rPr lang="en-US" sz="1200" dirty="0">
                <a:latin typeface="Consolas" panose="020B0609020204030204" pitchFamily="49" charset="0"/>
              </a:rPr>
              <a:t>AeroDyn</a:t>
            </a:r>
            <a:r>
              <a:rPr lang="en-US" sz="1400" dirty="0"/>
              <a:t> and </a:t>
            </a:r>
            <a:r>
              <a:rPr lang="en-US" sz="1200" dirty="0" err="1">
                <a:latin typeface="Consolas" panose="020B0609020204030204" pitchFamily="49" charset="0"/>
              </a:rPr>
              <a:t>InflowWind</a:t>
            </a:r>
            <a:r>
              <a:rPr lang="en-US" sz="1400" dirty="0"/>
              <a:t> modules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Nodal outputs (</a:t>
            </a:r>
            <a:r>
              <a:rPr lang="en-US" sz="1200" dirty="0" err="1">
                <a:latin typeface="Consolas" panose="020B0609020204030204" pitchFamily="49" charset="0"/>
              </a:rPr>
              <a:t>AxInd</a:t>
            </a:r>
            <a:r>
              <a:rPr lang="en-US" sz="1400" dirty="0"/>
              <a:t>) added to AeroDyn outputs</a:t>
            </a:r>
          </a:p>
          <a:p>
            <a:endParaRPr lang="en-US" sz="1400" dirty="0"/>
          </a:p>
          <a:p>
            <a:pPr marL="285750" indent="-285750">
              <a:buFont typeface="Arial" panose="020B0604020202020204" pitchFamily="34" charset="0"/>
              <a:buChar char="•"/>
            </a:pPr>
            <a:r>
              <a:rPr lang="en-US" sz="1400" dirty="0"/>
              <a:t>Important inputs for this case:</a:t>
            </a:r>
          </a:p>
          <a:p>
            <a:pPr marL="742950" lvl="1" indent="-285750">
              <a:buFont typeface="Arial" panose="020B0604020202020204" pitchFamily="34" charset="0"/>
              <a:buChar char="•"/>
            </a:pPr>
            <a:r>
              <a:rPr lang="en-US" sz="1200" dirty="0" err="1">
                <a:latin typeface="Consolas" panose="020B0609020204030204" pitchFamily="49" charset="0"/>
              </a:rPr>
              <a:t>Main.fst</a:t>
            </a:r>
            <a:r>
              <a:rPr lang="en-US" sz="1200" dirty="0">
                <a:latin typeface="Consolas" panose="020B0609020204030204" pitchFamily="49" charset="0"/>
              </a:rPr>
              <a:t>:       </a:t>
            </a:r>
            <a:r>
              <a:rPr lang="en-US" sz="1200" dirty="0" err="1">
                <a:latin typeface="Consolas" panose="020B0609020204030204" pitchFamily="49" charset="0"/>
              </a:rPr>
              <a:t>CompInflow</a:t>
            </a:r>
            <a:r>
              <a:rPr lang="en-US" sz="1200" dirty="0">
                <a:latin typeface="Consolas" panose="020B0609020204030204" pitchFamily="49" charset="0"/>
              </a:rPr>
              <a:t>, </a:t>
            </a:r>
            <a:r>
              <a:rPr lang="en-US" sz="1200" dirty="0" err="1">
                <a:latin typeface="Consolas" panose="020B0609020204030204" pitchFamily="49" charset="0"/>
              </a:rPr>
              <a:t>CompAero</a:t>
            </a:r>
            <a:r>
              <a:rPr lang="en-US" sz="1200" dirty="0">
                <a:latin typeface="Consolas" panose="020B0609020204030204" pitchFamily="49" charset="0"/>
              </a:rPr>
              <a:t>, </a:t>
            </a:r>
            <a:r>
              <a:rPr lang="en-US" sz="1200" dirty="0" err="1">
                <a:latin typeface="Consolas" panose="020B0609020204030204" pitchFamily="49" charset="0"/>
              </a:rPr>
              <a:t>AirDens</a:t>
            </a:r>
            <a:endParaRPr lang="en-US" sz="1200" dirty="0">
              <a:latin typeface="Consolas" panose="020B0609020204030204" pitchFamily="49" charset="0"/>
            </a:endParaRPr>
          </a:p>
          <a:p>
            <a:pPr marL="742950" lvl="1" indent="-285750">
              <a:buFont typeface="Arial" panose="020B0604020202020204" pitchFamily="34" charset="0"/>
              <a:buChar char="•"/>
            </a:pPr>
            <a:r>
              <a:rPr lang="en-US" sz="1200" dirty="0">
                <a:latin typeface="Consolas" panose="020B0609020204030204" pitchFamily="49" charset="0"/>
              </a:rPr>
              <a:t>ElastoDyn.dat:  </a:t>
            </a:r>
            <a:r>
              <a:rPr lang="en-US" sz="1200" dirty="0" err="1">
                <a:latin typeface="Consolas" panose="020B0609020204030204" pitchFamily="49" charset="0"/>
              </a:rPr>
              <a:t>RotSpeed</a:t>
            </a:r>
            <a:r>
              <a:rPr lang="en-US" sz="1200" dirty="0">
                <a:latin typeface="Consolas" panose="020B0609020204030204" pitchFamily="49" charset="0"/>
              </a:rPr>
              <a:t>, </a:t>
            </a:r>
            <a:r>
              <a:rPr lang="en-US" sz="1200" dirty="0" err="1">
                <a:latin typeface="Consolas" panose="020B0609020204030204" pitchFamily="49" charset="0"/>
              </a:rPr>
              <a:t>BlPitch</a:t>
            </a:r>
            <a:r>
              <a:rPr lang="en-US" sz="1200" dirty="0">
                <a:latin typeface="Consolas" panose="020B0609020204030204" pitchFamily="49" charset="0"/>
              </a:rPr>
              <a:t>*</a:t>
            </a:r>
          </a:p>
          <a:p>
            <a:pPr marL="742950" lvl="1" indent="-285750">
              <a:buFont typeface="Arial" panose="020B0604020202020204" pitchFamily="34" charset="0"/>
              <a:buChar char="•"/>
            </a:pPr>
            <a:r>
              <a:rPr lang="en-US" sz="1200" dirty="0">
                <a:latin typeface="Consolas" panose="020B0609020204030204" pitchFamily="49" charset="0"/>
              </a:rPr>
              <a:t>InflowWind.dat: </a:t>
            </a:r>
            <a:r>
              <a:rPr lang="en-US" sz="1200" dirty="0" err="1">
                <a:latin typeface="Consolas" panose="020B0609020204030204" pitchFamily="49" charset="0"/>
              </a:rPr>
              <a:t>WindType</a:t>
            </a:r>
            <a:r>
              <a:rPr lang="en-US" sz="1200" dirty="0">
                <a:latin typeface="Consolas" panose="020B0609020204030204" pitchFamily="49" charset="0"/>
              </a:rPr>
              <a:t>, </a:t>
            </a:r>
            <a:r>
              <a:rPr lang="en-US" sz="1200" dirty="0" err="1">
                <a:latin typeface="Consolas" panose="020B0609020204030204" pitchFamily="49" charset="0"/>
              </a:rPr>
              <a:t>HWindSpeed</a:t>
            </a:r>
            <a:r>
              <a:rPr lang="en-US" sz="1200" dirty="0">
                <a:latin typeface="Consolas" panose="020B0609020204030204" pitchFamily="49" charset="0"/>
              </a:rPr>
              <a:t>, </a:t>
            </a:r>
            <a:r>
              <a:rPr lang="en-US" sz="1200" dirty="0" err="1">
                <a:latin typeface="Consolas" panose="020B0609020204030204" pitchFamily="49" charset="0"/>
              </a:rPr>
              <a:t>RefHt</a:t>
            </a:r>
            <a:r>
              <a:rPr lang="en-US" sz="1200" dirty="0">
                <a:latin typeface="Consolas" panose="020B0609020204030204" pitchFamily="49" charset="0"/>
              </a:rPr>
              <a:t>, </a:t>
            </a:r>
            <a:r>
              <a:rPr lang="en-US" sz="1200" dirty="0" err="1">
                <a:latin typeface="Consolas" panose="020B0609020204030204" pitchFamily="49" charset="0"/>
              </a:rPr>
              <a:t>PLExp</a:t>
            </a:r>
            <a:endParaRPr lang="en-US" sz="1200" dirty="0">
              <a:latin typeface="Consolas" panose="020B0609020204030204" pitchFamily="49" charset="0"/>
            </a:endParaRPr>
          </a:p>
          <a:p>
            <a:pPr marL="742950" lvl="1" indent="-285750">
              <a:buFont typeface="Arial" panose="020B0604020202020204" pitchFamily="34" charset="0"/>
              <a:buChar char="•"/>
            </a:pPr>
            <a:r>
              <a:rPr lang="en-US" sz="1200" dirty="0">
                <a:latin typeface="Consolas" panose="020B0609020204030204" pitchFamily="49" charset="0"/>
              </a:rPr>
              <a:t>AeroDyn.dat:    </a:t>
            </a:r>
            <a:r>
              <a:rPr lang="en-US" sz="1200" dirty="0" err="1">
                <a:latin typeface="Consolas" panose="020B0609020204030204" pitchFamily="49" charset="0"/>
              </a:rPr>
              <a:t>WakeMod</a:t>
            </a:r>
            <a:r>
              <a:rPr lang="en-US" sz="1200" dirty="0">
                <a:latin typeface="Consolas" panose="020B0609020204030204" pitchFamily="49" charset="0"/>
              </a:rPr>
              <a:t>, </a:t>
            </a:r>
            <a:r>
              <a:rPr lang="en-US" sz="1200" dirty="0" err="1">
                <a:latin typeface="Consolas" panose="020B0609020204030204" pitchFamily="49" charset="0"/>
              </a:rPr>
              <a:t>AFAeroMod</a:t>
            </a:r>
            <a:r>
              <a:rPr lang="en-US" sz="1200" dirty="0">
                <a:latin typeface="Consolas" panose="020B0609020204030204" pitchFamily="49" charset="0"/>
              </a:rPr>
              <a:t>, </a:t>
            </a:r>
            <a:r>
              <a:rPr lang="en-US" sz="1200" dirty="0" err="1">
                <a:latin typeface="Consolas" panose="020B0609020204030204" pitchFamily="49" charset="0"/>
              </a:rPr>
              <a:t>TwrPotent</a:t>
            </a:r>
            <a:endParaRPr lang="en-US" sz="1200" dirty="0">
              <a:latin typeface="Consolas" panose="020B0609020204030204" pitchFamily="49" charset="0"/>
            </a:endParaRPr>
          </a:p>
          <a:p>
            <a:pPr marL="742950" lvl="1" indent="-285750">
              <a:buFont typeface="Arial" panose="020B0604020202020204" pitchFamily="34" charset="0"/>
              <a:buChar char="•"/>
            </a:pPr>
            <a:r>
              <a:rPr lang="en-US" sz="1200" dirty="0">
                <a:latin typeface="Consolas" panose="020B0609020204030204" pitchFamily="49" charset="0"/>
              </a:rPr>
              <a:t>AeroDyn_Blade.dat (blade aerodynamic properties)</a:t>
            </a:r>
          </a:p>
          <a:p>
            <a:pPr marL="742950" lvl="1" indent="-285750">
              <a:buFont typeface="Arial" panose="020B0604020202020204" pitchFamily="34" charset="0"/>
              <a:buChar char="•"/>
            </a:pPr>
            <a:r>
              <a:rPr lang="en-US" sz="1200" dirty="0">
                <a:latin typeface="Consolas" panose="020B0609020204030204" pitchFamily="49" charset="0"/>
              </a:rPr>
              <a:t>AeroDyn_Polar.dat (polar data, here only one polar)</a:t>
            </a:r>
          </a:p>
          <a:p>
            <a:pPr marL="742950" lvl="1" indent="-285750">
              <a:buFont typeface="Arial" panose="020B0604020202020204" pitchFamily="34" charset="0"/>
              <a:buChar char="•"/>
            </a:pPr>
            <a:endParaRPr lang="en-US" sz="1200" dirty="0">
              <a:latin typeface="Consolas" panose="020B0609020204030204" pitchFamily="49" charset="0"/>
            </a:endParaRPr>
          </a:p>
          <a:p>
            <a:pPr marL="285750" indent="-285750">
              <a:buFont typeface="Arial" panose="020B0604020202020204" pitchFamily="34" charset="0"/>
              <a:buChar char="•"/>
            </a:pPr>
            <a:r>
              <a:rPr lang="en-US" sz="1400" dirty="0"/>
              <a:t>Run OpenFAST on the </a:t>
            </a:r>
            <a:r>
              <a:rPr lang="en-US" sz="1400" dirty="0" err="1"/>
              <a:t>Main.fst</a:t>
            </a:r>
            <a:r>
              <a:rPr lang="en-US" sz="1400" dirty="0"/>
              <a:t> and the plot script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Try changing the wind speed, rotor speed, blade pitch</a:t>
            </a:r>
          </a:p>
        </p:txBody>
      </p:sp>
      <p:pic>
        <p:nvPicPr>
          <p:cNvPr id="7" name="Picture 6" descr="Chart, line chart&#10;&#10;Description automatically generated">
            <a:extLst>
              <a:ext uri="{FF2B5EF4-FFF2-40B4-BE49-F238E27FC236}">
                <a16:creationId xmlns:a16="http://schemas.microsoft.com/office/drawing/2014/main" id="{DC802B10-F7FD-0520-9136-F8A67E5AB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750" y="580768"/>
            <a:ext cx="3584120" cy="4480150"/>
          </a:xfrm>
          <a:prstGeom prst="rect">
            <a:avLst/>
          </a:prstGeom>
        </p:spPr>
      </p:pic>
    </p:spTree>
    <p:extLst>
      <p:ext uri="{BB962C8B-B14F-4D97-AF65-F5344CB8AC3E}">
        <p14:creationId xmlns:p14="http://schemas.microsoft.com/office/powerpoint/2010/main" val="77301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1E0A-F6B2-AA81-F85B-C8B427C3A08B}"/>
              </a:ext>
            </a:extLst>
          </p:cNvPr>
          <p:cNvSpPr>
            <a:spLocks noGrp="1"/>
          </p:cNvSpPr>
          <p:nvPr>
            <p:ph type="title"/>
          </p:nvPr>
        </p:nvSpPr>
        <p:spPr/>
        <p:txBody>
          <a:bodyPr/>
          <a:lstStyle/>
          <a:p>
            <a:r>
              <a:rPr lang="en-US" dirty="0"/>
              <a:t>Case 3 – Steady Wind of 8m/s with simple controller</a:t>
            </a:r>
          </a:p>
        </p:txBody>
      </p:sp>
      <p:sp>
        <p:nvSpPr>
          <p:cNvPr id="3" name="TextBox 2">
            <a:extLst>
              <a:ext uri="{FF2B5EF4-FFF2-40B4-BE49-F238E27FC236}">
                <a16:creationId xmlns:a16="http://schemas.microsoft.com/office/drawing/2014/main" id="{4952C3B2-8D29-84E7-664D-CA8F2092C95F}"/>
              </a:ext>
            </a:extLst>
          </p:cNvPr>
          <p:cNvSpPr txBox="1"/>
          <p:nvPr/>
        </p:nvSpPr>
        <p:spPr>
          <a:xfrm>
            <a:off x="177800" y="742294"/>
            <a:ext cx="5289550" cy="3754874"/>
          </a:xfrm>
          <a:prstGeom prst="rect">
            <a:avLst/>
          </a:prstGeom>
          <a:noFill/>
        </p:spPr>
        <p:txBody>
          <a:bodyPr wrap="square" rtlCol="0">
            <a:spAutoFit/>
          </a:bodyPr>
          <a:lstStyle/>
          <a:p>
            <a:pPr marL="285750" indent="-285750">
              <a:buFont typeface="Arial" panose="020B0604020202020204" pitchFamily="34" charset="0"/>
              <a:buChar char="•"/>
            </a:pPr>
            <a:r>
              <a:rPr lang="en-US" sz="1200" dirty="0"/>
              <a:t>We add a simple controller (generator torque) using the </a:t>
            </a:r>
            <a:r>
              <a:rPr lang="en-US" sz="1100" dirty="0" err="1">
                <a:latin typeface="Consolas" panose="020B0609020204030204" pitchFamily="49" charset="0"/>
              </a:rPr>
              <a:t>ServoDyn</a:t>
            </a:r>
            <a:r>
              <a:rPr lang="en-US" sz="1200" dirty="0"/>
              <a:t> module. (we do not use a DLL to avoid platform compatibility issues)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refer to input files in the directory </a:t>
            </a:r>
            <a:r>
              <a:rPr lang="en-US" sz="1050" dirty="0">
                <a:latin typeface="Consolas" panose="020B0609020204030204" pitchFamily="49" charset="0"/>
              </a:rPr>
              <a:t>../</a:t>
            </a:r>
            <a:r>
              <a:rPr lang="en-US" sz="900" dirty="0">
                <a:latin typeface="Consolas" panose="020B0609020204030204" pitchFamily="49" charset="0"/>
              </a:rPr>
              <a:t>_5MW_Baseline</a:t>
            </a:r>
            <a:r>
              <a:rPr lang="en-US" sz="1200" dirty="0"/>
              <a:t> to avoid repeating common input files</a:t>
            </a:r>
          </a:p>
          <a:p>
            <a:endParaRPr lang="en-US" sz="1200" dirty="0"/>
          </a:p>
          <a:p>
            <a:pPr marL="285750" indent="-285750">
              <a:buFont typeface="Arial" panose="020B0604020202020204" pitchFamily="34" charset="0"/>
              <a:buChar char="•"/>
            </a:pPr>
            <a:r>
              <a:rPr lang="en-US" sz="1200" dirty="0"/>
              <a:t>We output 3D surfaces for visualization (see challenge OF1)</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turbine is started with a tower top displacement (to better see the tower motion)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Important inputs for this case:</a:t>
            </a:r>
          </a:p>
          <a:p>
            <a:pPr marL="742950" lvl="1" indent="-285750">
              <a:buFont typeface="Arial" panose="020B0604020202020204" pitchFamily="34" charset="0"/>
              <a:buChar char="•"/>
            </a:pPr>
            <a:r>
              <a:rPr lang="en-US" sz="1100" dirty="0" err="1">
                <a:latin typeface="Consolas" panose="020B0609020204030204" pitchFamily="49" charset="0"/>
              </a:rPr>
              <a:t>Main.fst</a:t>
            </a:r>
            <a:r>
              <a:rPr lang="en-US" sz="1100" dirty="0">
                <a:latin typeface="Consolas" panose="020B0609020204030204" pitchFamily="49" charset="0"/>
              </a:rPr>
              <a:t>:     </a:t>
            </a:r>
            <a:r>
              <a:rPr lang="en-US" sz="1100" dirty="0" err="1">
                <a:latin typeface="Consolas" panose="020B0609020204030204" pitchFamily="49" charset="0"/>
              </a:rPr>
              <a:t>CompServo</a:t>
            </a:r>
            <a:r>
              <a:rPr lang="en-US" sz="1100" dirty="0">
                <a:latin typeface="Consolas" panose="020B0609020204030204" pitchFamily="49" charset="0"/>
              </a:rPr>
              <a:t> , </a:t>
            </a:r>
            <a:r>
              <a:rPr lang="en-US" sz="1100" dirty="0" err="1">
                <a:latin typeface="Consolas" panose="020B0609020204030204" pitchFamily="49" charset="0"/>
              </a:rPr>
              <a:t>WrVTK</a:t>
            </a:r>
            <a:r>
              <a:rPr lang="en-US" sz="1100" dirty="0">
                <a:latin typeface="Consolas" panose="020B0609020204030204" pitchFamily="49" charset="0"/>
              </a:rPr>
              <a:t>, </a:t>
            </a:r>
            <a:r>
              <a:rPr lang="en-US" sz="1100" dirty="0" err="1">
                <a:latin typeface="Consolas" panose="020B0609020204030204" pitchFamily="49" charset="0"/>
              </a:rPr>
              <a:t>VTK_type</a:t>
            </a:r>
            <a:r>
              <a:rPr lang="en-US" sz="1100" dirty="0">
                <a:latin typeface="Consolas" panose="020B0609020204030204" pitchFamily="49" charset="0"/>
              </a:rPr>
              <a:t>, </a:t>
            </a:r>
            <a:r>
              <a:rPr lang="en-US" sz="1100" dirty="0" err="1">
                <a:latin typeface="Consolas" panose="020B0609020204030204" pitchFamily="49" charset="0"/>
              </a:rPr>
              <a:t>VTK_fps</a:t>
            </a:r>
            <a:endParaRPr lang="en-US" sz="1100" dirty="0">
              <a:latin typeface="Consolas" panose="020B0609020204030204" pitchFamily="49" charset="0"/>
            </a:endParaRPr>
          </a:p>
          <a:p>
            <a:pPr marL="742950" lvl="1" indent="-285750">
              <a:buFont typeface="Arial" panose="020B0604020202020204" pitchFamily="34" charset="0"/>
              <a:buChar char="•"/>
            </a:pPr>
            <a:r>
              <a:rPr lang="en-US" sz="1100" dirty="0">
                <a:latin typeface="Consolas" panose="020B0609020204030204" pitchFamily="49" charset="0"/>
              </a:rPr>
              <a:t>ServoDyn.dat: </a:t>
            </a:r>
            <a:r>
              <a:rPr lang="en-US" sz="1100" dirty="0" err="1">
                <a:latin typeface="Consolas" panose="020B0609020204030204" pitchFamily="49" charset="0"/>
              </a:rPr>
              <a:t>VSContrl</a:t>
            </a:r>
            <a:r>
              <a:rPr lang="en-US" sz="1100" dirty="0">
                <a:latin typeface="Consolas" panose="020B0609020204030204" pitchFamily="49" charset="0"/>
              </a:rPr>
              <a:t>, VS_Rgn2K, VS_*</a:t>
            </a:r>
          </a:p>
          <a:p>
            <a:pPr marL="742950"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Run OpenFAST on the </a:t>
            </a:r>
            <a:r>
              <a:rPr lang="en-US" sz="1200" dirty="0" err="1"/>
              <a:t>Main.fst</a:t>
            </a:r>
            <a:r>
              <a:rPr lang="en-US" sz="1200" dirty="0"/>
              <a:t> and the plot script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Try changing the rotor speed, or the VS_* parameters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Clean your </a:t>
            </a:r>
            <a:r>
              <a:rPr lang="en-US" sz="1200" dirty="0" err="1"/>
              <a:t>vtk</a:t>
            </a:r>
            <a:r>
              <a:rPr lang="en-US" sz="1200" dirty="0"/>
              <a:t> folder if you change fps, </a:t>
            </a:r>
            <a:r>
              <a:rPr lang="en-US" sz="1200" dirty="0" err="1"/>
              <a:t>tmax</a:t>
            </a:r>
            <a:r>
              <a:rPr lang="en-US" sz="1200" dirty="0"/>
              <a:t>, or dt</a:t>
            </a:r>
          </a:p>
        </p:txBody>
      </p:sp>
      <p:pic>
        <p:nvPicPr>
          <p:cNvPr id="6" name="Picture 5" descr="Chart, line chart&#10;&#10;Description automatically generated">
            <a:extLst>
              <a:ext uri="{FF2B5EF4-FFF2-40B4-BE49-F238E27FC236}">
                <a16:creationId xmlns:a16="http://schemas.microsoft.com/office/drawing/2014/main" id="{E0BF8EEA-41F7-559B-3244-C9400ADAC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391" y="650239"/>
            <a:ext cx="3594608" cy="4493260"/>
          </a:xfrm>
          <a:prstGeom prst="rect">
            <a:avLst/>
          </a:prstGeom>
        </p:spPr>
      </p:pic>
      <p:pic>
        <p:nvPicPr>
          <p:cNvPr id="7" name="VTK">
            <a:hlinkClick r:id="" action="ppaction://media"/>
            <a:extLst>
              <a:ext uri="{FF2B5EF4-FFF2-40B4-BE49-F238E27FC236}">
                <a16:creationId xmlns:a16="http://schemas.microsoft.com/office/drawing/2014/main" id="{7EF2BEAA-32B8-0994-2348-D576C64218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82155" y="3617352"/>
            <a:ext cx="1567236" cy="1526147"/>
          </a:xfrm>
          <a:prstGeom prst="rect">
            <a:avLst/>
          </a:prstGeom>
        </p:spPr>
      </p:pic>
    </p:spTree>
    <p:extLst>
      <p:ext uri="{BB962C8B-B14F-4D97-AF65-F5344CB8AC3E}">
        <p14:creationId xmlns:p14="http://schemas.microsoft.com/office/powerpoint/2010/main" val="31358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12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repeatCount="indefinite" fill="hold" display="0">
                  <p:stCondLst>
                    <p:cond delay="indefinite"/>
                  </p:stCondLst>
                </p:cTn>
                <p:tgtEl>
                  <p:spTgt spid="7"/>
                </p:tgtEl>
              </p:cMediaNode>
            </p:video>
            <p:seq concurrent="1" nextAc="seek">
              <p:cTn id="52" restart="whenNotActive" fill="hold" evtFilter="cancelBubble" nodeType="interactiveSeq">
                <p:stCondLst>
                  <p:cond evt="onClick" delay="0">
                    <p:tgtEl>
                      <p:spTgt spid="7"/>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1E0A-F6B2-AA81-F85B-C8B427C3A08B}"/>
              </a:ext>
            </a:extLst>
          </p:cNvPr>
          <p:cNvSpPr>
            <a:spLocks noGrp="1"/>
          </p:cNvSpPr>
          <p:nvPr>
            <p:ph type="title"/>
          </p:nvPr>
        </p:nvSpPr>
        <p:spPr/>
        <p:txBody>
          <a:bodyPr/>
          <a:lstStyle/>
          <a:p>
            <a:r>
              <a:rPr lang="en-US" dirty="0"/>
              <a:t>Case 5 – Turbulent Wind ~8m/s with simple controller</a:t>
            </a:r>
          </a:p>
        </p:txBody>
      </p:sp>
      <p:sp>
        <p:nvSpPr>
          <p:cNvPr id="3" name="TextBox 2">
            <a:extLst>
              <a:ext uri="{FF2B5EF4-FFF2-40B4-BE49-F238E27FC236}">
                <a16:creationId xmlns:a16="http://schemas.microsoft.com/office/drawing/2014/main" id="{4952C3B2-8D29-84E7-664D-CA8F2092C95F}"/>
              </a:ext>
            </a:extLst>
          </p:cNvPr>
          <p:cNvSpPr txBox="1"/>
          <p:nvPr/>
        </p:nvSpPr>
        <p:spPr>
          <a:xfrm>
            <a:off x="177800" y="742294"/>
            <a:ext cx="5289550" cy="3031599"/>
          </a:xfrm>
          <a:prstGeom prst="rect">
            <a:avLst/>
          </a:prstGeom>
          <a:noFill/>
        </p:spPr>
        <p:txBody>
          <a:bodyPr wrap="square" rtlCol="0">
            <a:spAutoFit/>
          </a:bodyPr>
          <a:lstStyle/>
          <a:p>
            <a:pPr marL="285750" indent="-285750">
              <a:buFont typeface="Arial" panose="020B0604020202020204" pitchFamily="34" charset="0"/>
              <a:buChar char="•"/>
            </a:pPr>
            <a:r>
              <a:rPr lang="en-US" sz="1200" dirty="0"/>
              <a:t>In AeroDyn, we add </a:t>
            </a:r>
            <a:r>
              <a:rPr lang="en-US" sz="1200" dirty="0">
                <a:solidFill>
                  <a:schemeClr val="accent1"/>
                </a:solidFill>
              </a:rPr>
              <a:t>unsteady airfoil aerodynamics</a:t>
            </a:r>
            <a:r>
              <a:rPr lang="en-US" sz="1200" dirty="0"/>
              <a:t> (</a:t>
            </a:r>
            <a:r>
              <a:rPr lang="en-US" sz="1100" dirty="0" err="1">
                <a:latin typeface="Consolas" panose="020B0609020204030204" pitchFamily="49" charset="0"/>
              </a:rPr>
              <a:t>AFAeroMod</a:t>
            </a:r>
            <a:r>
              <a:rPr lang="en-US" sz="1100" dirty="0">
                <a:latin typeface="Consolas" panose="020B0609020204030204" pitchFamily="49" charset="0"/>
              </a:rPr>
              <a:t>=2</a:t>
            </a:r>
            <a:r>
              <a:rPr lang="en-US" sz="1200" dirty="0"/>
              <a:t>), </a:t>
            </a:r>
            <a:r>
              <a:rPr lang="en-US" sz="1200" dirty="0">
                <a:solidFill>
                  <a:schemeClr val="accent3"/>
                </a:solidFill>
              </a:rPr>
              <a:t>tower influence </a:t>
            </a:r>
            <a:r>
              <a:rPr lang="en-US" sz="1200" dirty="0"/>
              <a:t>(</a:t>
            </a:r>
            <a:r>
              <a:rPr lang="en-US" sz="1100" dirty="0" err="1">
                <a:latin typeface="Consolas" panose="020B0609020204030204" pitchFamily="49" charset="0"/>
              </a:rPr>
              <a:t>TwrPotent</a:t>
            </a:r>
            <a:r>
              <a:rPr lang="en-US" sz="1100" dirty="0">
                <a:latin typeface="Consolas" panose="020B0609020204030204" pitchFamily="49" charset="0"/>
              </a:rPr>
              <a:t>=1</a:t>
            </a:r>
            <a:r>
              <a:rPr lang="en-US" sz="1200" dirty="0"/>
              <a:t>), and aerodynamic forces on the tower (</a:t>
            </a:r>
            <a:r>
              <a:rPr lang="en-US" sz="1100" dirty="0" err="1">
                <a:latin typeface="Consolas" panose="020B0609020204030204" pitchFamily="49" charset="0"/>
              </a:rPr>
              <a:t>TwrAero</a:t>
            </a:r>
            <a:r>
              <a:rPr lang="en-US" sz="1100" dirty="0">
                <a:latin typeface="Consolas" panose="020B0609020204030204" pitchFamily="49" charset="0"/>
              </a:rPr>
              <a:t>=True</a:t>
            </a:r>
            <a:r>
              <a:rPr lang="en-US" sz="1200" dirty="0"/>
              <a:t>).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create a turbulent wind field in the </a:t>
            </a:r>
            <a:r>
              <a:rPr lang="en-US" sz="1200" dirty="0" err="1"/>
              <a:t>TurbSim</a:t>
            </a:r>
            <a:r>
              <a:rPr lang="en-US" sz="1200" dirty="0"/>
              <a:t>/AeroDyn format (.</a:t>
            </a:r>
            <a:r>
              <a:rPr lang="en-US" sz="1200" dirty="0" err="1"/>
              <a:t>bts</a:t>
            </a:r>
            <a:r>
              <a:rPr lang="en-US" sz="1200" dirty="0"/>
              <a:t>) using the program </a:t>
            </a:r>
            <a:r>
              <a:rPr lang="en-US" sz="1200" dirty="0" err="1"/>
              <a:t>TurbSim</a:t>
            </a:r>
            <a:r>
              <a:rPr lang="en-US" sz="1200" dirty="0"/>
              <a:t> (part of OpenFAST)</a:t>
            </a:r>
          </a:p>
          <a:p>
            <a:pPr marL="285750" indent="-285750">
              <a:buFont typeface="Arial" panose="020B0604020202020204" pitchFamily="34" charset="0"/>
              <a:buChar char="•"/>
            </a:pPr>
            <a:endParaRPr lang="en-US" sz="1200" dirty="0"/>
          </a:p>
          <a:p>
            <a:pPr lvl="1"/>
            <a:r>
              <a:rPr lang="en-US" sz="1100" dirty="0">
                <a:latin typeface="Consolas" panose="020B0609020204030204" pitchFamily="49" charset="0"/>
              </a:rPr>
              <a:t>./TurbSim.exe ./TurbSimBox_8mps_5MW.inp</a:t>
            </a:r>
            <a:endParaRPr lang="en-US" sz="1200" dirty="0">
              <a:latin typeface="Consolas" panose="020B0609020204030204" pitchFamily="49" charset="0"/>
            </a:endParaRP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err="1"/>
              <a:t>TurbSim</a:t>
            </a:r>
            <a:r>
              <a:rPr lang="en-US" sz="1200" dirty="0"/>
              <a:t> executable can be downloaded from:</a:t>
            </a:r>
            <a:br>
              <a:rPr lang="en-US" sz="1200" dirty="0"/>
            </a:br>
            <a:r>
              <a:rPr lang="en-US" sz="1200" dirty="0"/>
              <a:t>    </a:t>
            </a:r>
            <a:r>
              <a:rPr lang="en-US" sz="1200" dirty="0">
                <a:hlinkClick r:id="rId2"/>
              </a:rPr>
              <a:t>https://github.com/OpenFAST/openfast/releases</a:t>
            </a:r>
            <a:r>
              <a:rPr lang="en-US" sz="1200" dirty="0"/>
              <a:t>  (latest)</a:t>
            </a:r>
            <a:br>
              <a:rPr lang="en-US" sz="1200" dirty="0"/>
            </a:br>
            <a:r>
              <a:rPr lang="en-US" sz="1200" dirty="0"/>
              <a:t>    </a:t>
            </a:r>
            <a:r>
              <a:rPr lang="en-US" sz="1200" dirty="0">
                <a:hlinkClick r:id="rId3"/>
              </a:rPr>
              <a:t>https://www.nrel.gov/wind/nwtc/turbsim.html</a:t>
            </a:r>
            <a:r>
              <a:rPr lang="en-US" sz="1200" dirty="0"/>
              <a:t>     (legacy, v2.0)</a:t>
            </a:r>
          </a:p>
          <a:p>
            <a:endParaRPr lang="en-US" sz="1200" dirty="0"/>
          </a:p>
          <a:p>
            <a:pPr marL="285750" indent="-285750">
              <a:buFont typeface="Arial" panose="020B0604020202020204" pitchFamily="34" charset="0"/>
              <a:buChar char="•"/>
            </a:pPr>
            <a:r>
              <a:rPr lang="en-US" sz="1200" dirty="0"/>
              <a:t>It is important that the </a:t>
            </a:r>
            <a:r>
              <a:rPr lang="en-US" sz="1200" dirty="0">
                <a:solidFill>
                  <a:schemeClr val="accent4"/>
                </a:solidFill>
              </a:rPr>
              <a:t>“box” dimensions </a:t>
            </a:r>
            <a:r>
              <a:rPr lang="en-US" sz="1200" dirty="0"/>
              <a:t>are large enough to include the rotor, and, because we use </a:t>
            </a:r>
            <a:r>
              <a:rPr lang="en-US" sz="1200" dirty="0" err="1"/>
              <a:t>TwrAero</a:t>
            </a:r>
            <a:r>
              <a:rPr lang="en-US" sz="1200" dirty="0"/>
              <a:t>, the tower as well (</a:t>
            </a:r>
            <a:r>
              <a:rPr lang="en-US" sz="1100" dirty="0" err="1">
                <a:latin typeface="Consolas" panose="020B0609020204030204" pitchFamily="49" charset="0"/>
              </a:rPr>
              <a:t>WrADTWR</a:t>
            </a:r>
            <a:r>
              <a:rPr lang="en-US" sz="1200" dirty="0"/>
              <a:t>)</a:t>
            </a:r>
          </a:p>
          <a:p>
            <a:pPr marL="285750" indent="-285750">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939CDF6A-E813-01D5-1ECC-455129D0A7A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80891" y="2196320"/>
            <a:ext cx="3763108" cy="1139307"/>
          </a:xfrm>
          <a:prstGeom prst="rect">
            <a:avLst/>
          </a:prstGeom>
          <a:ln>
            <a:solidFill>
              <a:schemeClr val="tx2"/>
            </a:solidFill>
          </a:ln>
        </p:spPr>
      </p:pic>
      <p:pic>
        <p:nvPicPr>
          <p:cNvPr id="9" name="Picture 8">
            <a:extLst>
              <a:ext uri="{FF2B5EF4-FFF2-40B4-BE49-F238E27FC236}">
                <a16:creationId xmlns:a16="http://schemas.microsoft.com/office/drawing/2014/main" id="{44539032-A96C-A022-3476-137BA2550B9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435459" y="611328"/>
            <a:ext cx="1977610" cy="1423466"/>
          </a:xfrm>
          <a:prstGeom prst="rect">
            <a:avLst/>
          </a:prstGeom>
          <a:ln>
            <a:solidFill>
              <a:schemeClr val="accent1"/>
            </a:solidFill>
          </a:ln>
        </p:spPr>
      </p:pic>
      <p:grpSp>
        <p:nvGrpSpPr>
          <p:cNvPr id="4" name="Group 3">
            <a:extLst>
              <a:ext uri="{FF2B5EF4-FFF2-40B4-BE49-F238E27FC236}">
                <a16:creationId xmlns:a16="http://schemas.microsoft.com/office/drawing/2014/main" id="{A3063DB6-0CF8-ABAD-3632-F0BAF8DC181F}"/>
              </a:ext>
            </a:extLst>
          </p:cNvPr>
          <p:cNvGrpSpPr/>
          <p:nvPr/>
        </p:nvGrpSpPr>
        <p:grpSpPr>
          <a:xfrm>
            <a:off x="1427870" y="3565698"/>
            <a:ext cx="3144129" cy="1598122"/>
            <a:chOff x="1427871" y="3510207"/>
            <a:chExt cx="3144129" cy="1598122"/>
          </a:xfrm>
        </p:grpSpPr>
        <p:pic>
          <p:nvPicPr>
            <p:cNvPr id="11" name="Picture 10">
              <a:extLst>
                <a:ext uri="{FF2B5EF4-FFF2-40B4-BE49-F238E27FC236}">
                  <a16:creationId xmlns:a16="http://schemas.microsoft.com/office/drawing/2014/main" id="{C44BEA1A-4C18-C73F-0DD1-CA1DD7D2F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13" y="3510208"/>
              <a:ext cx="1308902" cy="1598121"/>
            </a:xfrm>
            <a:prstGeom prst="rect">
              <a:avLst/>
            </a:prstGeom>
          </p:spPr>
        </p:pic>
        <p:pic>
          <p:nvPicPr>
            <p:cNvPr id="13" name="Picture 12">
              <a:extLst>
                <a:ext uri="{FF2B5EF4-FFF2-40B4-BE49-F238E27FC236}">
                  <a16:creationId xmlns:a16="http://schemas.microsoft.com/office/drawing/2014/main" id="{2589DD25-7F6A-5969-71EE-5FD07E6C8A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6546" y="3750753"/>
              <a:ext cx="493289" cy="1321309"/>
            </a:xfrm>
            <a:prstGeom prst="rect">
              <a:avLst/>
            </a:prstGeom>
          </p:spPr>
        </p:pic>
        <p:sp>
          <p:nvSpPr>
            <p:cNvPr id="14" name="Rectangle 13">
              <a:extLst>
                <a:ext uri="{FF2B5EF4-FFF2-40B4-BE49-F238E27FC236}">
                  <a16:creationId xmlns:a16="http://schemas.microsoft.com/office/drawing/2014/main" id="{6F9DFA85-23CA-58FF-0140-FBFF6A109814}"/>
                </a:ext>
              </a:extLst>
            </p:cNvPr>
            <p:cNvSpPr/>
            <p:nvPr/>
          </p:nvSpPr>
          <p:spPr>
            <a:xfrm>
              <a:off x="1427871" y="3510207"/>
              <a:ext cx="3144129" cy="1519719"/>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15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D0C6-E936-B67B-8ECD-8B6D5B0565E8}"/>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42CD371B-AE4C-6906-3A97-B989833C516B}"/>
              </a:ext>
            </a:extLst>
          </p:cNvPr>
          <p:cNvSpPr txBox="1"/>
          <p:nvPr/>
        </p:nvSpPr>
        <p:spPr>
          <a:xfrm>
            <a:off x="183543" y="710091"/>
            <a:ext cx="8084820" cy="3970318"/>
          </a:xfrm>
          <a:prstGeom prst="rect">
            <a:avLst/>
          </a:prstGeom>
          <a:noFill/>
        </p:spPr>
        <p:txBody>
          <a:bodyPr wrap="square" rtlCol="0">
            <a:spAutoFit/>
          </a:bodyPr>
          <a:lstStyle/>
          <a:p>
            <a:pPr marL="342900" indent="-342900">
              <a:buFont typeface="+mj-lt"/>
              <a:buAutoNum type="arabicPeriod"/>
            </a:pPr>
            <a:r>
              <a:rPr lang="en-US" dirty="0"/>
              <a:t>Choose your own adventure:</a:t>
            </a:r>
          </a:p>
          <a:p>
            <a:pPr marL="800100" lvl="1" indent="-342900">
              <a:buFont typeface="Arial" panose="020B0604020202020204" pitchFamily="34" charset="0"/>
              <a:buChar char="•"/>
            </a:pPr>
            <a:r>
              <a:rPr lang="en-US" dirty="0"/>
              <a:t>[</a:t>
            </a:r>
            <a:r>
              <a:rPr lang="en-US" dirty="0">
                <a:solidFill>
                  <a:schemeClr val="accent5">
                    <a:lumMod val="60000"/>
                    <a:lumOff val="40000"/>
                  </a:schemeClr>
                </a:solidFill>
              </a:rPr>
              <a:t>L2</a:t>
            </a:r>
            <a:r>
              <a:rPr lang="en-US" dirty="0"/>
              <a:t>]: Challenges for standard users</a:t>
            </a:r>
          </a:p>
          <a:p>
            <a:pPr marL="800100" lvl="1" indent="-342900">
              <a:buFont typeface="Arial" panose="020B0604020202020204" pitchFamily="34" charset="0"/>
              <a:buChar char="•"/>
            </a:pPr>
            <a:r>
              <a:rPr lang="en-US" dirty="0"/>
              <a:t>[</a:t>
            </a:r>
            <a:r>
              <a:rPr lang="en-US" dirty="0">
                <a:solidFill>
                  <a:srgbClr val="00B050"/>
                </a:solidFill>
              </a:rPr>
              <a:t>L1</a:t>
            </a:r>
            <a:r>
              <a:rPr lang="en-US" dirty="0"/>
              <a:t>]: Become a standard user</a:t>
            </a:r>
            <a:br>
              <a:rPr lang="en-US" dirty="0"/>
            </a:br>
            <a:endParaRPr lang="en-US" dirty="0"/>
          </a:p>
          <a:p>
            <a:pPr marL="342900" indent="-342900">
              <a:buFont typeface="+mj-lt"/>
              <a:buAutoNum type="arabicPeriod"/>
            </a:pPr>
            <a:r>
              <a:rPr lang="en-US" dirty="0"/>
              <a:t>When you are on your own (how to find help)</a:t>
            </a:r>
            <a:br>
              <a:rPr lang="en-US" dirty="0"/>
            </a:br>
            <a:endParaRPr lang="en-US" dirty="0"/>
          </a:p>
          <a:p>
            <a:pPr marL="342900" indent="-342900">
              <a:buFont typeface="+mj-lt"/>
              <a:buAutoNum type="arabicPeriod"/>
            </a:pPr>
            <a:r>
              <a:rPr lang="en-US" dirty="0"/>
              <a:t>Tools:</a:t>
            </a:r>
          </a:p>
          <a:p>
            <a:pPr marL="800100" lvl="1" indent="-342900">
              <a:buFont typeface="Arial" panose="020B0604020202020204" pitchFamily="34" charset="0"/>
              <a:buChar char="•"/>
            </a:pPr>
            <a:r>
              <a:rPr lang="en-US" dirty="0" err="1"/>
              <a:t>pyDatView</a:t>
            </a:r>
            <a:endParaRPr lang="en-US" dirty="0"/>
          </a:p>
          <a:p>
            <a:pPr marL="800100" lvl="1" indent="-342900">
              <a:buFont typeface="Arial" panose="020B0604020202020204" pitchFamily="34" charset="0"/>
              <a:buChar char="•"/>
            </a:pPr>
            <a:r>
              <a:rPr lang="en-US" dirty="0"/>
              <a:t>python-toolbox  (input/output, case generations)</a:t>
            </a:r>
          </a:p>
          <a:p>
            <a:pPr marL="800100" lvl="1" indent="-342900">
              <a:buFont typeface="Arial" panose="020B0604020202020204" pitchFamily="34" charset="0"/>
              <a:buChar char="•"/>
            </a:pPr>
            <a:r>
              <a:rPr lang="en-US" dirty="0"/>
              <a:t>WEIS (DLC generation)</a:t>
            </a:r>
          </a:p>
          <a:p>
            <a:pPr marL="800100" lvl="1" indent="-342900">
              <a:buFont typeface="Arial" panose="020B0604020202020204" pitchFamily="34" charset="0"/>
              <a:buChar char="•"/>
            </a:pPr>
            <a:endParaRPr lang="en-US" dirty="0"/>
          </a:p>
          <a:p>
            <a:pPr marL="342900" indent="-342900">
              <a:buFont typeface="+mj-lt"/>
              <a:buAutoNum type="arabicPeriod"/>
            </a:pPr>
            <a:r>
              <a:rPr lang="en-US" dirty="0"/>
              <a:t>More difficult runs: OLAF, Linearization and Campbell diagrams</a:t>
            </a:r>
            <a:br>
              <a:rPr lang="en-US" dirty="0"/>
            </a:br>
            <a:endParaRPr lang="en-US" dirty="0"/>
          </a:p>
          <a:p>
            <a:pPr marL="342900" indent="-342900">
              <a:buFont typeface="+mj-lt"/>
              <a:buAutoNum type="arabicPeriod"/>
            </a:pPr>
            <a:r>
              <a:rPr lang="en-US" dirty="0"/>
              <a:t>Your questions</a:t>
            </a:r>
          </a:p>
        </p:txBody>
      </p:sp>
    </p:spTree>
    <p:extLst>
      <p:ext uri="{BB962C8B-B14F-4D97-AF65-F5344CB8AC3E}">
        <p14:creationId xmlns:p14="http://schemas.microsoft.com/office/powerpoint/2010/main" val="17726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1E0A-F6B2-AA81-F85B-C8B427C3A08B}"/>
              </a:ext>
            </a:extLst>
          </p:cNvPr>
          <p:cNvSpPr>
            <a:spLocks noGrp="1"/>
          </p:cNvSpPr>
          <p:nvPr>
            <p:ph type="title"/>
          </p:nvPr>
        </p:nvSpPr>
        <p:spPr/>
        <p:txBody>
          <a:bodyPr/>
          <a:lstStyle/>
          <a:p>
            <a:r>
              <a:rPr lang="en-US" dirty="0"/>
              <a:t>Case 5 – Turbulent Wind ~8m/s with simple controller</a:t>
            </a:r>
          </a:p>
        </p:txBody>
      </p:sp>
      <p:sp>
        <p:nvSpPr>
          <p:cNvPr id="3" name="TextBox 2">
            <a:extLst>
              <a:ext uri="{FF2B5EF4-FFF2-40B4-BE49-F238E27FC236}">
                <a16:creationId xmlns:a16="http://schemas.microsoft.com/office/drawing/2014/main" id="{4952C3B2-8D29-84E7-664D-CA8F2092C95F}"/>
              </a:ext>
            </a:extLst>
          </p:cNvPr>
          <p:cNvSpPr txBox="1"/>
          <p:nvPr/>
        </p:nvSpPr>
        <p:spPr>
          <a:xfrm>
            <a:off x="177800" y="742294"/>
            <a:ext cx="5289550" cy="2062103"/>
          </a:xfrm>
          <a:prstGeom prst="rect">
            <a:avLst/>
          </a:prstGeom>
          <a:noFill/>
        </p:spPr>
        <p:txBody>
          <a:bodyPr wrap="square" rtlCol="0">
            <a:spAutoFit/>
          </a:bodyPr>
          <a:lstStyle/>
          <a:p>
            <a:pPr marL="285750" indent="-285750">
              <a:buFont typeface="Arial" panose="020B0604020202020204" pitchFamily="34" charset="0"/>
              <a:buChar char="•"/>
            </a:pPr>
            <a:r>
              <a:rPr lang="en-US" sz="1200" dirty="0"/>
              <a:t>Important inputs for this case:</a:t>
            </a:r>
          </a:p>
          <a:p>
            <a:pPr marL="742950" lvl="1" indent="-285750">
              <a:buFont typeface="Arial" panose="020B0604020202020204" pitchFamily="34" charset="0"/>
              <a:buChar char="•"/>
            </a:pPr>
            <a:r>
              <a:rPr lang="en-US" sz="1200" dirty="0"/>
              <a:t>AeroDyn.dat:                </a:t>
            </a:r>
            <a:r>
              <a:rPr lang="en-US" sz="1200" dirty="0" err="1"/>
              <a:t>TwrAero</a:t>
            </a:r>
            <a:r>
              <a:rPr lang="en-US" sz="1200" dirty="0"/>
              <a:t>, </a:t>
            </a:r>
            <a:r>
              <a:rPr lang="en-US" sz="1200" dirty="0" err="1"/>
              <a:t>TwrPotent</a:t>
            </a:r>
            <a:r>
              <a:rPr lang="en-US" sz="1200" dirty="0"/>
              <a:t>, </a:t>
            </a:r>
            <a:r>
              <a:rPr lang="en-US" sz="1200" dirty="0" err="1"/>
              <a:t>AFAeroMod</a:t>
            </a:r>
            <a:endParaRPr lang="en-US" sz="1200" dirty="0"/>
          </a:p>
          <a:p>
            <a:pPr marL="742950" lvl="1" indent="-285750">
              <a:buFont typeface="Arial" panose="020B0604020202020204" pitchFamily="34" charset="0"/>
              <a:buChar char="•"/>
            </a:pPr>
            <a:r>
              <a:rPr lang="en-US" sz="1100" dirty="0">
                <a:latin typeface="Consolas" panose="020B0609020204030204" pitchFamily="49" charset="0"/>
              </a:rPr>
              <a:t>InflowWind.dat:   </a:t>
            </a:r>
            <a:r>
              <a:rPr lang="en-US" sz="1100" dirty="0" err="1">
                <a:latin typeface="Consolas" panose="020B0609020204030204" pitchFamily="49" charset="0"/>
              </a:rPr>
              <a:t>WindType</a:t>
            </a:r>
            <a:r>
              <a:rPr lang="en-US" sz="1100" dirty="0">
                <a:latin typeface="Consolas" panose="020B0609020204030204" pitchFamily="49" charset="0"/>
              </a:rPr>
              <a:t>, </a:t>
            </a:r>
            <a:r>
              <a:rPr lang="en-US" sz="1100" dirty="0" err="1">
                <a:latin typeface="Consolas" panose="020B0609020204030204" pitchFamily="49" charset="0"/>
              </a:rPr>
              <a:t>FileName_BTS</a:t>
            </a:r>
            <a:endParaRPr lang="en-US" sz="1100" dirty="0">
              <a:latin typeface="Consolas" panose="020B0609020204030204" pitchFamily="49" charset="0"/>
            </a:endParaRPr>
          </a:p>
          <a:p>
            <a:pPr marL="742950" lvl="1" indent="-285750">
              <a:buFont typeface="Arial" panose="020B0604020202020204" pitchFamily="34" charset="0"/>
              <a:buChar char="•"/>
            </a:pPr>
            <a:r>
              <a:rPr lang="en-US" sz="1100" dirty="0" err="1">
                <a:latin typeface="Consolas" panose="020B0609020204030204" pitchFamily="49" charset="0"/>
              </a:rPr>
              <a:t>TurbSimBox</a:t>
            </a:r>
            <a:r>
              <a:rPr lang="en-US" sz="1100" dirty="0">
                <a:latin typeface="Consolas" panose="020B0609020204030204" pitchFamily="49" charset="0"/>
              </a:rPr>
              <a:t>*.</a:t>
            </a:r>
            <a:r>
              <a:rPr lang="en-US" sz="1100" dirty="0" err="1">
                <a:latin typeface="Consolas" panose="020B0609020204030204" pitchFamily="49" charset="0"/>
              </a:rPr>
              <a:t>inp</a:t>
            </a:r>
            <a:r>
              <a:rPr lang="en-US" sz="1100" dirty="0">
                <a:latin typeface="Consolas" panose="020B0609020204030204" pitchFamily="49" charset="0"/>
              </a:rPr>
              <a:t>:  </a:t>
            </a:r>
            <a:r>
              <a:rPr lang="en-US" sz="1100" dirty="0" err="1">
                <a:latin typeface="Consolas" panose="020B0609020204030204" pitchFamily="49" charset="0"/>
              </a:rPr>
              <a:t>WrADFF</a:t>
            </a:r>
            <a:r>
              <a:rPr lang="en-US" sz="1100" dirty="0">
                <a:latin typeface="Consolas" panose="020B0609020204030204" pitchFamily="49" charset="0"/>
              </a:rPr>
              <a:t>, </a:t>
            </a:r>
            <a:r>
              <a:rPr lang="en-US" sz="1100" dirty="0" err="1">
                <a:latin typeface="Consolas" panose="020B0609020204030204" pitchFamily="49" charset="0"/>
              </a:rPr>
              <a:t>WrADTWR</a:t>
            </a:r>
            <a:r>
              <a:rPr lang="en-US" sz="1100" dirty="0">
                <a:latin typeface="Consolas" panose="020B0609020204030204" pitchFamily="49" charset="0"/>
              </a:rPr>
              <a:t>, </a:t>
            </a:r>
            <a:r>
              <a:rPr lang="en-US" sz="1100" dirty="0" err="1">
                <a:latin typeface="Consolas" panose="020B0609020204030204" pitchFamily="49" charset="0"/>
              </a:rPr>
              <a:t>NumGrid</a:t>
            </a:r>
            <a:r>
              <a:rPr lang="en-US" sz="1100" dirty="0">
                <a:latin typeface="Consolas" panose="020B0609020204030204" pitchFamily="49" charset="0"/>
              </a:rPr>
              <a:t>*, </a:t>
            </a:r>
            <a:r>
              <a:rPr lang="en-US" sz="1100" dirty="0" err="1">
                <a:latin typeface="Consolas" panose="020B0609020204030204" pitchFamily="49" charset="0"/>
              </a:rPr>
              <a:t>AnalysisTime</a:t>
            </a:r>
            <a:br>
              <a:rPr lang="en-US" sz="1100" dirty="0">
                <a:latin typeface="Consolas" panose="020B0609020204030204" pitchFamily="49" charset="0"/>
              </a:rPr>
            </a:br>
            <a:r>
              <a:rPr lang="en-US" sz="1100" dirty="0">
                <a:latin typeface="Consolas" panose="020B0609020204030204" pitchFamily="49" charset="0"/>
              </a:rPr>
              <a:t>                  </a:t>
            </a:r>
            <a:r>
              <a:rPr lang="en-US" sz="1100" dirty="0" err="1">
                <a:latin typeface="Consolas" panose="020B0609020204030204" pitchFamily="49" charset="0"/>
              </a:rPr>
              <a:t>RefHt</a:t>
            </a:r>
            <a:r>
              <a:rPr lang="en-US" sz="1100" dirty="0">
                <a:latin typeface="Consolas" panose="020B0609020204030204" pitchFamily="49" charset="0"/>
              </a:rPr>
              <a:t>, </a:t>
            </a:r>
            <a:r>
              <a:rPr lang="en-US" sz="1100" dirty="0" err="1">
                <a:latin typeface="Consolas" panose="020B0609020204030204" pitchFamily="49" charset="0"/>
              </a:rPr>
              <a:t>Uref</a:t>
            </a:r>
            <a:r>
              <a:rPr lang="en-US" sz="1100" dirty="0">
                <a:latin typeface="Consolas" panose="020B0609020204030204" pitchFamily="49" charset="0"/>
              </a:rPr>
              <a:t>, </a:t>
            </a:r>
            <a:r>
              <a:rPr lang="en-US" sz="1100" dirty="0" err="1">
                <a:latin typeface="Consolas" panose="020B0609020204030204" pitchFamily="49" charset="0"/>
              </a:rPr>
              <a:t>PLExp</a:t>
            </a:r>
            <a:br>
              <a:rPr lang="en-US" sz="1100" dirty="0">
                <a:latin typeface="Consolas" panose="020B0609020204030204" pitchFamily="49" charset="0"/>
              </a:rPr>
            </a:br>
            <a:r>
              <a:rPr lang="en-US" sz="1100" dirty="0">
                <a:latin typeface="Consolas" panose="020B0609020204030204" pitchFamily="49" charset="0"/>
              </a:rPr>
              <a:t>                  </a:t>
            </a:r>
            <a:r>
              <a:rPr lang="en-US" sz="1100" dirty="0" err="1">
                <a:latin typeface="Consolas" panose="020B0609020204030204" pitchFamily="49" charset="0"/>
              </a:rPr>
              <a:t>TurbModel</a:t>
            </a:r>
            <a:r>
              <a:rPr lang="en-US" sz="1100" dirty="0">
                <a:latin typeface="Consolas" panose="020B0609020204030204" pitchFamily="49" charset="0"/>
              </a:rPr>
              <a:t>, IEC*</a:t>
            </a:r>
          </a:p>
          <a:p>
            <a:pPr marL="742950"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Run OpenFAST on the </a:t>
            </a:r>
            <a:r>
              <a:rPr lang="en-US" sz="1200" dirty="0" err="1"/>
              <a:t>Main.fst</a:t>
            </a:r>
            <a:r>
              <a:rPr lang="en-US" sz="1200" dirty="0"/>
              <a:t> and the plot script</a:t>
            </a:r>
          </a:p>
          <a:p>
            <a:endParaRPr lang="en-US" sz="1200" dirty="0"/>
          </a:p>
          <a:p>
            <a:pPr marL="285750" indent="-285750">
              <a:buFont typeface="Arial" panose="020B0604020202020204" pitchFamily="34" charset="0"/>
              <a:buChar char="•"/>
            </a:pPr>
            <a:r>
              <a:rPr lang="en-US" sz="1200" dirty="0"/>
              <a:t>Try running a longer simulation, changing the mean wind speed of the box, changing the shear (</a:t>
            </a:r>
            <a:r>
              <a:rPr lang="en-US" sz="1200" dirty="0" err="1"/>
              <a:t>PLExp</a:t>
            </a:r>
            <a:r>
              <a:rPr lang="en-US" sz="1200" dirty="0"/>
              <a:t>). Try opening the box in </a:t>
            </a:r>
            <a:r>
              <a:rPr lang="en-US" sz="1200" dirty="0" err="1"/>
              <a:t>pyDatView</a:t>
            </a:r>
            <a:r>
              <a:rPr lang="en-US" sz="1200" dirty="0"/>
              <a:t>.</a:t>
            </a:r>
          </a:p>
        </p:txBody>
      </p:sp>
      <p:pic>
        <p:nvPicPr>
          <p:cNvPr id="6" name="Picture 5">
            <a:extLst>
              <a:ext uri="{FF2B5EF4-FFF2-40B4-BE49-F238E27FC236}">
                <a16:creationId xmlns:a16="http://schemas.microsoft.com/office/drawing/2014/main" id="{70A49993-8B09-4620-97C1-53229B796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738" y="659422"/>
            <a:ext cx="3587260" cy="4484075"/>
          </a:xfrm>
          <a:prstGeom prst="rect">
            <a:avLst/>
          </a:prstGeom>
        </p:spPr>
      </p:pic>
    </p:spTree>
    <p:extLst>
      <p:ext uri="{BB962C8B-B14F-4D97-AF65-F5344CB8AC3E}">
        <p14:creationId xmlns:p14="http://schemas.microsoft.com/office/powerpoint/2010/main" val="128991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1E0A-F6B2-AA81-F85B-C8B427C3A08B}"/>
              </a:ext>
            </a:extLst>
          </p:cNvPr>
          <p:cNvSpPr>
            <a:spLocks noGrp="1"/>
          </p:cNvSpPr>
          <p:nvPr>
            <p:ph type="title"/>
          </p:nvPr>
        </p:nvSpPr>
        <p:spPr/>
        <p:txBody>
          <a:bodyPr/>
          <a:lstStyle/>
          <a:p>
            <a:r>
              <a:rPr lang="en-US" dirty="0"/>
              <a:t>Case 6 – Monopile with regular waves</a:t>
            </a:r>
          </a:p>
        </p:txBody>
      </p:sp>
      <p:sp>
        <p:nvSpPr>
          <p:cNvPr id="3" name="TextBox 2">
            <a:extLst>
              <a:ext uri="{FF2B5EF4-FFF2-40B4-BE49-F238E27FC236}">
                <a16:creationId xmlns:a16="http://schemas.microsoft.com/office/drawing/2014/main" id="{4952C3B2-8D29-84E7-664D-CA8F2092C95F}"/>
              </a:ext>
            </a:extLst>
          </p:cNvPr>
          <p:cNvSpPr txBox="1"/>
          <p:nvPr/>
        </p:nvSpPr>
        <p:spPr>
          <a:xfrm>
            <a:off x="177798" y="742294"/>
            <a:ext cx="5186681" cy="2593018"/>
          </a:xfrm>
          <a:prstGeom prst="rect">
            <a:avLst/>
          </a:prstGeom>
          <a:noFill/>
        </p:spPr>
        <p:txBody>
          <a:bodyPr wrap="square" rtlCol="0">
            <a:spAutoFit/>
          </a:bodyPr>
          <a:lstStyle/>
          <a:p>
            <a:pPr marL="285750" indent="-285750">
              <a:buFont typeface="Arial" panose="020B0604020202020204" pitchFamily="34" charset="0"/>
              <a:buChar char="•"/>
            </a:pPr>
            <a:r>
              <a:rPr lang="en-US" sz="1100" dirty="0"/>
              <a:t>We use the “offshore“ version of the NREL 5-MW mounted on a monopile (OC3 Monopile developed within IEA Wind Task 23 OC3 project)</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The sea state consists of regular waves with 2m height and 8s period</a:t>
            </a:r>
          </a:p>
          <a:p>
            <a:endParaRPr lang="en-US" sz="1100" dirty="0"/>
          </a:p>
          <a:p>
            <a:pPr marL="285750" indent="-285750">
              <a:buFont typeface="Arial" panose="020B0604020202020204" pitchFamily="34" charset="0"/>
              <a:buChar char="•"/>
            </a:pPr>
            <a:r>
              <a:rPr lang="en-US" sz="1100" dirty="0"/>
              <a:t>We output the Craig-Bampton modes (see challenge OF4)</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Important inputs for this case:</a:t>
            </a:r>
          </a:p>
          <a:p>
            <a:pPr marL="742950" lvl="1" indent="-285750">
              <a:buFont typeface="Arial" panose="020B0604020202020204" pitchFamily="34" charset="0"/>
              <a:buChar char="•"/>
            </a:pPr>
            <a:r>
              <a:rPr lang="en-US" sz="1050" dirty="0" err="1">
                <a:latin typeface="Consolas" panose="020B0609020204030204" pitchFamily="49" charset="0"/>
              </a:rPr>
              <a:t>Main.fst</a:t>
            </a:r>
            <a:r>
              <a:rPr lang="en-US" sz="1050" dirty="0">
                <a:latin typeface="Consolas" panose="020B0609020204030204" pitchFamily="49" charset="0"/>
              </a:rPr>
              <a:t>:       DT, </a:t>
            </a:r>
            <a:r>
              <a:rPr lang="en-US" sz="1050" dirty="0" err="1">
                <a:latin typeface="Consolas" panose="020B0609020204030204" pitchFamily="49" charset="0"/>
              </a:rPr>
              <a:t>CompHydro</a:t>
            </a:r>
            <a:r>
              <a:rPr lang="en-US" sz="1050" dirty="0">
                <a:latin typeface="Consolas" panose="020B0609020204030204" pitchFamily="49" charset="0"/>
              </a:rPr>
              <a:t>, </a:t>
            </a:r>
            <a:r>
              <a:rPr lang="en-US" sz="1050" dirty="0" err="1">
                <a:latin typeface="Consolas" panose="020B0609020204030204" pitchFamily="49" charset="0"/>
              </a:rPr>
              <a:t>CompSub</a:t>
            </a:r>
            <a:r>
              <a:rPr lang="en-US" sz="1050" dirty="0">
                <a:latin typeface="Consolas" panose="020B0609020204030204" pitchFamily="49" charset="0"/>
              </a:rPr>
              <a:t>, </a:t>
            </a:r>
            <a:r>
              <a:rPr lang="en-US" sz="1050" dirty="0" err="1">
                <a:latin typeface="Consolas" panose="020B0609020204030204" pitchFamily="49" charset="0"/>
              </a:rPr>
              <a:t>WtrDens</a:t>
            </a:r>
            <a:r>
              <a:rPr lang="en-US" sz="1050" dirty="0">
                <a:latin typeface="Consolas" panose="020B0609020204030204" pitchFamily="49" charset="0"/>
              </a:rPr>
              <a:t>, </a:t>
            </a:r>
            <a:r>
              <a:rPr lang="en-US" sz="1050" dirty="0" err="1">
                <a:latin typeface="Consolas" panose="020B0609020204030204" pitchFamily="49" charset="0"/>
              </a:rPr>
              <a:t>WtrDpth</a:t>
            </a:r>
            <a:r>
              <a:rPr lang="en-US" sz="1050" dirty="0">
                <a:latin typeface="Consolas" panose="020B0609020204030204" pitchFamily="49" charset="0"/>
              </a:rPr>
              <a:t> </a:t>
            </a:r>
          </a:p>
          <a:p>
            <a:pPr marL="742950" lvl="1" indent="-285750">
              <a:buFont typeface="Arial" panose="020B0604020202020204" pitchFamily="34" charset="0"/>
              <a:buChar char="•"/>
            </a:pPr>
            <a:r>
              <a:rPr lang="en-US" sz="1050" dirty="0">
                <a:latin typeface="Consolas" panose="020B0609020204030204" pitchFamily="49" charset="0"/>
              </a:rPr>
              <a:t>ElastoDyn.dat:  </a:t>
            </a:r>
            <a:r>
              <a:rPr lang="en-US" sz="1050" dirty="0" err="1">
                <a:latin typeface="Consolas" panose="020B0609020204030204" pitchFamily="49" charset="0"/>
              </a:rPr>
              <a:t>Ptfm</a:t>
            </a:r>
            <a:r>
              <a:rPr lang="en-US" sz="1050" dirty="0">
                <a:latin typeface="Consolas" panose="020B0609020204030204" pitchFamily="49" charset="0"/>
              </a:rPr>
              <a:t>*DOF, </a:t>
            </a:r>
            <a:r>
              <a:rPr lang="en-US" sz="1050" dirty="0" err="1">
                <a:latin typeface="Consolas" panose="020B0609020204030204" pitchFamily="49" charset="0"/>
              </a:rPr>
              <a:t>TowerBsHt</a:t>
            </a:r>
            <a:r>
              <a:rPr lang="en-US" sz="1050" dirty="0">
                <a:latin typeface="Consolas" panose="020B0609020204030204" pitchFamily="49" charset="0"/>
              </a:rPr>
              <a:t>, </a:t>
            </a:r>
            <a:r>
              <a:rPr lang="en-US" sz="1050" dirty="0" err="1">
                <a:latin typeface="Consolas" panose="020B0609020204030204" pitchFamily="49" charset="0"/>
              </a:rPr>
              <a:t>PtfmRefzt</a:t>
            </a:r>
            <a:r>
              <a:rPr lang="en-US" sz="1050" dirty="0">
                <a:latin typeface="Consolas" panose="020B0609020204030204" pitchFamily="49" charset="0"/>
              </a:rPr>
              <a:t>, </a:t>
            </a:r>
            <a:r>
              <a:rPr lang="en-US" sz="1050" dirty="0" err="1">
                <a:latin typeface="Consolas" panose="020B0609020204030204" pitchFamily="49" charset="0"/>
              </a:rPr>
              <a:t>PtfmYIner</a:t>
            </a:r>
            <a:endParaRPr lang="en-US" sz="1050" dirty="0">
              <a:latin typeface="Consolas" panose="020B0609020204030204" pitchFamily="49" charset="0"/>
            </a:endParaRPr>
          </a:p>
          <a:p>
            <a:pPr marL="742950" lvl="1" indent="-285750">
              <a:buFont typeface="Arial" panose="020B0604020202020204" pitchFamily="34" charset="0"/>
              <a:buChar char="•"/>
            </a:pPr>
            <a:r>
              <a:rPr lang="en-US" sz="1050" dirty="0">
                <a:latin typeface="Consolas" panose="020B0609020204030204" pitchFamily="49" charset="0"/>
              </a:rPr>
              <a:t>HydroDyn.dat:   </a:t>
            </a:r>
            <a:r>
              <a:rPr lang="en-US" sz="1050" dirty="0" err="1">
                <a:latin typeface="Consolas" panose="020B0609020204030204" pitchFamily="49" charset="0"/>
              </a:rPr>
              <a:t>WaveMod</a:t>
            </a:r>
            <a:r>
              <a:rPr lang="en-US" sz="1050" dirty="0">
                <a:latin typeface="Consolas" panose="020B0609020204030204" pitchFamily="49" charset="0"/>
              </a:rPr>
              <a:t>, </a:t>
            </a:r>
            <a:r>
              <a:rPr lang="en-US" sz="1050" dirty="0" err="1">
                <a:latin typeface="Consolas" panose="020B0609020204030204" pitchFamily="49" charset="0"/>
              </a:rPr>
              <a:t>WaveHs</a:t>
            </a:r>
            <a:r>
              <a:rPr lang="en-US" sz="1050" dirty="0">
                <a:latin typeface="Consolas" panose="020B0609020204030204" pitchFamily="49" charset="0"/>
              </a:rPr>
              <a:t>, </a:t>
            </a:r>
            <a:r>
              <a:rPr lang="en-US" sz="1050" dirty="0" err="1">
                <a:latin typeface="Consolas" panose="020B0609020204030204" pitchFamily="49" charset="0"/>
              </a:rPr>
              <a:t>WaveTp</a:t>
            </a:r>
            <a:endParaRPr lang="en-US" sz="1050" dirty="0">
              <a:latin typeface="Consolas" panose="020B0609020204030204" pitchFamily="49" charset="0"/>
            </a:endParaRPr>
          </a:p>
          <a:p>
            <a:pPr marL="742950" lvl="1" indent="-285750">
              <a:buFont typeface="Arial" panose="020B0604020202020204" pitchFamily="34" charset="0"/>
              <a:buChar char="•"/>
            </a:pPr>
            <a:r>
              <a:rPr lang="en-US" sz="1050" dirty="0">
                <a:latin typeface="Consolas" panose="020B0609020204030204" pitchFamily="49" charset="0"/>
              </a:rPr>
              <a:t>SubDyn.dat:     </a:t>
            </a:r>
            <a:r>
              <a:rPr lang="en-US" sz="1050" dirty="0" err="1">
                <a:latin typeface="Consolas" panose="020B0609020204030204" pitchFamily="49" charset="0"/>
              </a:rPr>
              <a:t>Jdampings</a:t>
            </a:r>
            <a:r>
              <a:rPr lang="en-US" sz="1050" dirty="0">
                <a:latin typeface="Consolas" panose="020B0609020204030204" pitchFamily="49" charset="0"/>
              </a:rPr>
              <a:t>, </a:t>
            </a:r>
            <a:r>
              <a:rPr lang="en-US" sz="1050" dirty="0" err="1">
                <a:latin typeface="Consolas" panose="020B0609020204030204" pitchFamily="49" charset="0"/>
              </a:rPr>
              <a:t>Nmodes</a:t>
            </a:r>
            <a:br>
              <a:rPr lang="en-US" sz="1050" dirty="0">
                <a:latin typeface="Consolas" panose="020B0609020204030204" pitchFamily="49" charset="0"/>
              </a:rPr>
            </a:br>
            <a:endParaRPr lang="en-US" sz="1050" dirty="0">
              <a:latin typeface="Consolas" panose="020B0609020204030204" pitchFamily="49" charset="0"/>
            </a:endParaRPr>
          </a:p>
          <a:p>
            <a:pPr marL="285750" indent="-285750">
              <a:buFont typeface="Arial" panose="020B0604020202020204" pitchFamily="34" charset="0"/>
              <a:buChar char="•"/>
            </a:pPr>
            <a:r>
              <a:rPr lang="en-US" sz="1100" dirty="0"/>
              <a:t>Run OpenFAST on the </a:t>
            </a:r>
            <a:r>
              <a:rPr lang="en-US" sz="1100" dirty="0" err="1"/>
              <a:t>Main.fst</a:t>
            </a:r>
            <a:r>
              <a:rPr lang="en-US" sz="1100" dirty="0"/>
              <a:t>. Run the plot script. Open the JSON files in:</a:t>
            </a:r>
            <a:br>
              <a:rPr lang="en-US" sz="1100" dirty="0"/>
            </a:br>
            <a:r>
              <a:rPr lang="en-US" sz="1100" dirty="0">
                <a:hlinkClick r:id="rId4"/>
              </a:rPr>
              <a:t>https://ebranlard.github.io/viz3Danim/</a:t>
            </a:r>
            <a:r>
              <a:rPr lang="en-US" sz="1100" dirty="0"/>
              <a:t> </a:t>
            </a:r>
          </a:p>
        </p:txBody>
      </p:sp>
      <p:pic>
        <p:nvPicPr>
          <p:cNvPr id="5" name="Picture 4" descr="Diagram&#10;&#10;Description automatically generated">
            <a:extLst>
              <a:ext uri="{FF2B5EF4-FFF2-40B4-BE49-F238E27FC236}">
                <a16:creationId xmlns:a16="http://schemas.microsoft.com/office/drawing/2014/main" id="{663BD262-2BB8-9F1C-7C89-4C00D4072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988" y="1043093"/>
            <a:ext cx="2730246" cy="3412806"/>
          </a:xfrm>
          <a:prstGeom prst="rect">
            <a:avLst/>
          </a:prstGeom>
        </p:spPr>
      </p:pic>
      <p:grpSp>
        <p:nvGrpSpPr>
          <p:cNvPr id="4" name="Group 3">
            <a:extLst>
              <a:ext uri="{FF2B5EF4-FFF2-40B4-BE49-F238E27FC236}">
                <a16:creationId xmlns:a16="http://schemas.microsoft.com/office/drawing/2014/main" id="{1774FFBD-F836-71FF-08A1-E8B9D6CBA6E5}"/>
              </a:ext>
            </a:extLst>
          </p:cNvPr>
          <p:cNvGrpSpPr/>
          <p:nvPr/>
        </p:nvGrpSpPr>
        <p:grpSpPr>
          <a:xfrm>
            <a:off x="4638492" y="1368213"/>
            <a:ext cx="2215411" cy="3294929"/>
            <a:chOff x="4638492" y="1368213"/>
            <a:chExt cx="2215411" cy="3294929"/>
          </a:xfrm>
        </p:grpSpPr>
        <p:pic>
          <p:nvPicPr>
            <p:cNvPr id="9" name="Picture 6">
              <a:extLst>
                <a:ext uri="{FF2B5EF4-FFF2-40B4-BE49-F238E27FC236}">
                  <a16:creationId xmlns:a16="http://schemas.microsoft.com/office/drawing/2014/main" id="{E7DA575B-6AD7-E9B4-8A6B-93E64ECA0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7987" t="57283" r="45532" b="12000"/>
            <a:stretch>
              <a:fillRect/>
            </a:stretch>
          </p:blipFill>
          <p:spPr bwMode="auto">
            <a:xfrm>
              <a:off x="5209787" y="1368213"/>
              <a:ext cx="1094325" cy="2801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Rectangle 5">
              <a:extLst>
                <a:ext uri="{FF2B5EF4-FFF2-40B4-BE49-F238E27FC236}">
                  <a16:creationId xmlns:a16="http://schemas.microsoft.com/office/drawing/2014/main" id="{9779CD10-D0DE-E8F5-EFBC-4DB9CF146338}"/>
                </a:ext>
              </a:extLst>
            </p:cNvPr>
            <p:cNvSpPr>
              <a:spLocks noChangeArrowheads="1"/>
            </p:cNvSpPr>
            <p:nvPr/>
          </p:nvSpPr>
          <p:spPr bwMode="auto">
            <a:xfrm>
              <a:off x="4638492" y="4248655"/>
              <a:ext cx="2215411" cy="4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defRPr/>
              </a:pPr>
              <a:r>
                <a:rPr lang="en-US" altLang="en-US" sz="1050" i="1" dirty="0">
                  <a:solidFill>
                    <a:schemeClr val="tx1"/>
                  </a:solidFill>
                </a:rPr>
                <a:t>OC3-Monopile Meshes –</a:t>
              </a:r>
            </a:p>
            <a:p>
              <a:pPr algn="ctr">
                <a:spcBef>
                  <a:spcPct val="0"/>
                </a:spcBef>
                <a:buFontTx/>
                <a:buNone/>
                <a:defRPr/>
              </a:pPr>
              <a:r>
                <a:rPr lang="en-US" altLang="en-US" sz="1050" b="1" i="1" dirty="0" err="1">
                  <a:solidFill>
                    <a:schemeClr val="tx1"/>
                  </a:solidFill>
                </a:rPr>
                <a:t>HydroDyn</a:t>
              </a:r>
              <a:r>
                <a:rPr lang="en-US" altLang="en-US" sz="1050" i="1" dirty="0">
                  <a:solidFill>
                    <a:schemeClr val="tx1"/>
                  </a:solidFill>
                </a:rPr>
                <a:t> (</a:t>
              </a:r>
              <a:r>
                <a:rPr lang="en-US" altLang="en-US" sz="1050" i="1" dirty="0">
                  <a:solidFill>
                    <a:srgbClr val="0000FF"/>
                  </a:solidFill>
                </a:rPr>
                <a:t>Blue</a:t>
              </a:r>
              <a:r>
                <a:rPr lang="en-US" altLang="en-US" sz="1050" i="1" dirty="0">
                  <a:solidFill>
                    <a:schemeClr val="tx1"/>
                  </a:solidFill>
                </a:rPr>
                <a:t>, </a:t>
              </a:r>
              <a:r>
                <a:rPr lang="en-US" altLang="en-US" sz="1050" i="1" dirty="0">
                  <a:solidFill>
                    <a:srgbClr val="006600"/>
                  </a:solidFill>
                </a:rPr>
                <a:t>Green</a:t>
              </a:r>
              <a:r>
                <a:rPr lang="en-US" altLang="en-US" sz="1050" i="1" dirty="0">
                  <a:solidFill>
                    <a:schemeClr val="tx1"/>
                  </a:solidFill>
                </a:rPr>
                <a:t>,</a:t>
              </a:r>
            </a:p>
            <a:p>
              <a:pPr algn="ctr">
                <a:spcBef>
                  <a:spcPct val="0"/>
                </a:spcBef>
                <a:buFontTx/>
                <a:buNone/>
                <a:defRPr/>
              </a:pPr>
              <a:r>
                <a:rPr lang="en-US" altLang="en-US" sz="1050" i="1" dirty="0">
                  <a:solidFill>
                    <a:srgbClr val="FF0000"/>
                  </a:solidFill>
                </a:rPr>
                <a:t>Red</a:t>
              </a:r>
              <a:r>
                <a:rPr lang="en-US" altLang="en-US" sz="1050" i="1" dirty="0">
                  <a:solidFill>
                    <a:schemeClr val="tx1"/>
                  </a:solidFill>
                </a:rPr>
                <a:t>) &amp; </a:t>
              </a:r>
              <a:r>
                <a:rPr lang="en-US" altLang="en-US" sz="1050" b="1" i="1" dirty="0" err="1">
                  <a:solidFill>
                    <a:schemeClr val="tx1"/>
                  </a:solidFill>
                </a:rPr>
                <a:t>SubDyn</a:t>
              </a:r>
              <a:r>
                <a:rPr lang="en-US" altLang="en-US" sz="1050" i="1" dirty="0">
                  <a:solidFill>
                    <a:schemeClr val="tx1"/>
                  </a:solidFill>
                </a:rPr>
                <a:t> (</a:t>
              </a:r>
              <a:r>
                <a:rPr lang="en-US" altLang="en-US" sz="1050" i="1" dirty="0">
                  <a:solidFill>
                    <a:schemeClr val="bg2">
                      <a:lumMod val="75000"/>
                    </a:schemeClr>
                  </a:solidFill>
                </a:rPr>
                <a:t>Gray</a:t>
              </a:r>
              <a:r>
                <a:rPr lang="en-US" altLang="en-US" sz="1050" i="1" dirty="0">
                  <a:solidFill>
                    <a:schemeClr val="tx1"/>
                  </a:solidFill>
                </a:rPr>
                <a:t>)</a:t>
              </a:r>
            </a:p>
          </p:txBody>
        </p:sp>
      </p:grpSp>
      <p:pic>
        <p:nvPicPr>
          <p:cNvPr id="12" name="Monopile">
            <a:hlinkClick r:id="" action="ppaction://media"/>
            <a:extLst>
              <a:ext uri="{FF2B5EF4-FFF2-40B4-BE49-F238E27FC236}">
                <a16:creationId xmlns:a16="http://schemas.microsoft.com/office/drawing/2014/main" id="{2EFAD6BC-2FAA-0687-7EE1-3338B87D1D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58280" y="3444103"/>
            <a:ext cx="1573738" cy="1609103"/>
          </a:xfrm>
          <a:prstGeom prst="rect">
            <a:avLst/>
          </a:prstGeom>
        </p:spPr>
      </p:pic>
    </p:spTree>
    <p:extLst>
      <p:ext uri="{BB962C8B-B14F-4D97-AF65-F5344CB8AC3E}">
        <p14:creationId xmlns:p14="http://schemas.microsoft.com/office/powerpoint/2010/main" val="6911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039" fill="hold"/>
                                        <p:tgtEl>
                                          <p:spTgt spid="12"/>
                                        </p:tgtEl>
                                      </p:cBhvr>
                                    </p:cmd>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12"/>
                </p:tgtEl>
              </p:cMediaNode>
            </p:video>
            <p:seq concurrent="1" nextAc="seek">
              <p:cTn id="44" restart="whenNotActive" fill="hold" evtFilter="cancelBubble" nodeType="interactiveSeq">
                <p:stCondLst>
                  <p:cond evt="onClick" delay="0">
                    <p:tgtEl>
                      <p:spTgt spid="1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C32D83-AFA0-967B-1137-88454BC8BE7C}"/>
              </a:ext>
            </a:extLst>
          </p:cNvPr>
          <p:cNvSpPr>
            <a:spLocks noGrp="1"/>
          </p:cNvSpPr>
          <p:nvPr>
            <p:ph type="body" sz="quarter" idx="10"/>
          </p:nvPr>
        </p:nvSpPr>
        <p:spPr/>
        <p:txBody>
          <a:bodyPr/>
          <a:lstStyle/>
          <a:p>
            <a:r>
              <a:rPr lang="en-US" dirty="0"/>
              <a:t>3. When you are on your own and need help</a:t>
            </a:r>
          </a:p>
        </p:txBody>
      </p:sp>
    </p:spTree>
    <p:extLst>
      <p:ext uri="{BB962C8B-B14F-4D97-AF65-F5344CB8AC3E}">
        <p14:creationId xmlns:p14="http://schemas.microsoft.com/office/powerpoint/2010/main" val="3650298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D0C6-E936-B67B-8ECD-8B6D5B0565E8}"/>
              </a:ext>
            </a:extLst>
          </p:cNvPr>
          <p:cNvSpPr>
            <a:spLocks noGrp="1"/>
          </p:cNvSpPr>
          <p:nvPr>
            <p:ph type="title"/>
          </p:nvPr>
        </p:nvSpPr>
        <p:spPr/>
        <p:txBody>
          <a:bodyPr/>
          <a:lstStyle/>
          <a:p>
            <a:r>
              <a:rPr lang="en-US" dirty="0"/>
              <a:t>Where to find help</a:t>
            </a:r>
          </a:p>
        </p:txBody>
      </p:sp>
      <p:sp>
        <p:nvSpPr>
          <p:cNvPr id="3" name="TextBox 2">
            <a:extLst>
              <a:ext uri="{FF2B5EF4-FFF2-40B4-BE49-F238E27FC236}">
                <a16:creationId xmlns:a16="http://schemas.microsoft.com/office/drawing/2014/main" id="{42CD371B-AE4C-6906-3A97-B989833C516B}"/>
              </a:ext>
            </a:extLst>
          </p:cNvPr>
          <p:cNvSpPr txBox="1"/>
          <p:nvPr/>
        </p:nvSpPr>
        <p:spPr>
          <a:xfrm>
            <a:off x="69518" y="578338"/>
            <a:ext cx="4927932"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As much as possible, </a:t>
            </a:r>
            <a:r>
              <a:rPr lang="en-US" sz="1400" b="1" dirty="0" err="1"/>
              <a:t>readthedocs</a:t>
            </a:r>
            <a:r>
              <a:rPr lang="en-US" sz="1400" dirty="0"/>
              <a:t>:</a:t>
            </a:r>
          </a:p>
          <a:p>
            <a:r>
              <a:rPr lang="en-US" sz="1400" dirty="0"/>
              <a:t>	</a:t>
            </a:r>
            <a:r>
              <a:rPr lang="en-US" sz="1400" dirty="0">
                <a:hlinkClick r:id="rId2"/>
              </a:rPr>
              <a:t>https://openfast.readthedocs.io/en/</a:t>
            </a:r>
            <a:endParaRPr lang="en-US" sz="1400" dirty="0"/>
          </a:p>
          <a:p>
            <a:pPr marL="742950" lvl="1" indent="-285750">
              <a:buFont typeface="Arial" panose="020B0604020202020204" pitchFamily="34" charset="0"/>
              <a:buChar char="•"/>
            </a:pPr>
            <a:r>
              <a:rPr lang="en-US" sz="1400" dirty="0"/>
              <a:t>	Installing/compiling OpenFAST</a:t>
            </a:r>
          </a:p>
          <a:p>
            <a:pPr marL="742950" lvl="1" indent="-285750">
              <a:buFont typeface="Arial" panose="020B0604020202020204" pitchFamily="34" charset="0"/>
              <a:buChar char="•"/>
            </a:pPr>
            <a:r>
              <a:rPr lang="en-US" sz="1400" dirty="0"/>
              <a:t>	User Documentation </a:t>
            </a:r>
          </a:p>
          <a:p>
            <a:pPr marL="1200150" lvl="2" indent="-285750">
              <a:buFont typeface="Arial" panose="020B0604020202020204" pitchFamily="34" charset="0"/>
              <a:buChar char="•"/>
            </a:pPr>
            <a:r>
              <a:rPr lang="en-US" sz="1400" dirty="0"/>
              <a:t>Modules input files</a:t>
            </a:r>
          </a:p>
          <a:p>
            <a:pPr marL="1200150" lvl="2" indent="-285750">
              <a:buFont typeface="Arial" panose="020B0604020202020204" pitchFamily="34" charset="0"/>
              <a:buChar char="•"/>
            </a:pPr>
            <a:r>
              <a:rPr lang="en-US" sz="1400" dirty="0"/>
              <a:t>Modules theory (</a:t>
            </a:r>
            <a:r>
              <a:rPr lang="en-US" sz="1400" dirty="0" err="1"/>
              <a:t>AeroAcoustics</a:t>
            </a:r>
            <a:r>
              <a:rPr lang="en-US" sz="1400" dirty="0"/>
              <a:t>, OLAF, </a:t>
            </a:r>
            <a:r>
              <a:rPr lang="en-US" sz="1400" dirty="0" err="1"/>
              <a:t>ExtPtfm</a:t>
            </a:r>
            <a:r>
              <a:rPr lang="en-US" sz="1400" dirty="0"/>
              <a:t>, SubDyn, Structural Control, </a:t>
            </a:r>
            <a:r>
              <a:rPr lang="en-US" sz="1400" dirty="0" err="1"/>
              <a:t>FAST.Farm</a:t>
            </a:r>
            <a:r>
              <a:rPr lang="en-US" sz="1400" dirty="0"/>
              <a:t>)</a:t>
            </a:r>
          </a:p>
          <a:p>
            <a:pPr marL="1200150" lvl="2" indent="-285750">
              <a:buFont typeface="Arial" panose="020B0604020202020204" pitchFamily="34" charset="0"/>
              <a:buChar char="•"/>
            </a:pPr>
            <a:r>
              <a:rPr lang="en-US" sz="1400" dirty="0"/>
              <a:t>Modules theory not in html (ElastoDyn, ~AeroDyn, </a:t>
            </a:r>
            <a:r>
              <a:rPr lang="en-US" sz="1400" dirty="0" err="1"/>
              <a:t>HydroDyn</a:t>
            </a:r>
            <a:r>
              <a:rPr lang="en-US" sz="1400" dirty="0"/>
              <a:t>, </a:t>
            </a:r>
            <a:r>
              <a:rPr lang="en-US" sz="1400" dirty="0" err="1"/>
              <a:t>TurbSim</a:t>
            </a:r>
            <a:r>
              <a:rPr lang="en-US" sz="1400" dirty="0"/>
              <a:t>)</a:t>
            </a:r>
          </a:p>
          <a:p>
            <a:pPr marL="742950" lvl="1" indent="-285750">
              <a:buFont typeface="Arial" panose="020B0604020202020204" pitchFamily="34" charset="0"/>
              <a:buChar char="•"/>
            </a:pPr>
            <a:r>
              <a:rPr lang="en-US" sz="1400" dirty="0"/>
              <a:t>NOTE: a quick start, with practical </a:t>
            </a:r>
            <a:r>
              <a:rPr lang="en-US" sz="1400" dirty="0" err="1"/>
              <a:t>usecases</a:t>
            </a:r>
            <a:r>
              <a:rPr lang="en-US" sz="1400" dirty="0"/>
              <a:t>, is missing. Hopefully one day! A preliminary version:</a:t>
            </a:r>
            <a:br>
              <a:rPr lang="en-US" sz="1400" dirty="0"/>
            </a:br>
            <a:r>
              <a:rPr lang="en-US" sz="1400" dirty="0">
                <a:hlinkClick r:id="rId3"/>
              </a:rPr>
              <a:t>https://ebranlard-openfast.readthedocs.io/en/doc/source/working.html</a:t>
            </a:r>
            <a:endParaRPr lang="en-US" sz="1400" dirty="0"/>
          </a:p>
          <a:p>
            <a:pPr lvl="1"/>
            <a:r>
              <a:rPr lang="en-US" sz="1400" dirty="0"/>
              <a:t> </a:t>
            </a:r>
          </a:p>
          <a:p>
            <a:pPr marL="285750" indent="-285750">
              <a:buFont typeface="Arial" panose="020B0604020202020204" pitchFamily="34" charset="0"/>
              <a:buChar char="•"/>
            </a:pPr>
            <a:r>
              <a:rPr lang="en-US" sz="1400" b="1" dirty="0"/>
              <a:t>NREL</a:t>
            </a:r>
            <a:r>
              <a:rPr lang="en-US" sz="1400" dirty="0"/>
              <a:t> </a:t>
            </a:r>
            <a:r>
              <a:rPr lang="en-US" sz="1400" b="1" dirty="0"/>
              <a:t>forum</a:t>
            </a:r>
            <a:r>
              <a:rPr lang="en-US" sz="1400" dirty="0"/>
              <a:t>:  </a:t>
            </a:r>
            <a:r>
              <a:rPr lang="en-US" sz="1400" dirty="0">
                <a:hlinkClick r:id="rId4"/>
              </a:rPr>
              <a:t>https://forums.nrel.gov/</a:t>
            </a:r>
            <a:r>
              <a:rPr lang="en-US" sz="1400" dirty="0"/>
              <a:t> </a:t>
            </a:r>
          </a:p>
          <a:p>
            <a:endParaRPr lang="en-US" sz="1400" dirty="0"/>
          </a:p>
          <a:p>
            <a:pPr marL="285750" indent="-285750">
              <a:buFont typeface="Arial" panose="020B0604020202020204" pitchFamily="34" charset="0"/>
              <a:buChar char="•"/>
            </a:pPr>
            <a:r>
              <a:rPr lang="en-US" sz="1400" b="1" dirty="0" err="1"/>
              <a:t>Github</a:t>
            </a:r>
            <a:r>
              <a:rPr lang="en-US" sz="1400" dirty="0"/>
              <a:t> issues and discussions: </a:t>
            </a:r>
          </a:p>
          <a:p>
            <a:pPr lvl="1"/>
            <a:r>
              <a:rPr lang="en-US" sz="1400" dirty="0">
                <a:hlinkClick r:id="rId5"/>
              </a:rPr>
              <a:t>https://github.com/OpenFAST/openfast/issues</a:t>
            </a:r>
            <a:r>
              <a:rPr lang="en-US" sz="1400" dirty="0"/>
              <a:t> </a:t>
            </a:r>
          </a:p>
          <a:p>
            <a:pPr lvl="1"/>
            <a:r>
              <a:rPr lang="en-US" sz="1400" dirty="0">
                <a:hlinkClick r:id="rId6"/>
              </a:rPr>
              <a:t>https://github.com/OpenFAST/openfast/discussions</a:t>
            </a:r>
            <a:r>
              <a:rPr lang="en-US" sz="1400" dirty="0"/>
              <a:t> </a:t>
            </a:r>
          </a:p>
        </p:txBody>
      </p:sp>
      <p:grpSp>
        <p:nvGrpSpPr>
          <p:cNvPr id="10" name="Group 9">
            <a:extLst>
              <a:ext uri="{FF2B5EF4-FFF2-40B4-BE49-F238E27FC236}">
                <a16:creationId xmlns:a16="http://schemas.microsoft.com/office/drawing/2014/main" id="{E57CD581-E4A2-4B98-8985-9F60EA876ED0}"/>
              </a:ext>
            </a:extLst>
          </p:cNvPr>
          <p:cNvGrpSpPr/>
          <p:nvPr/>
        </p:nvGrpSpPr>
        <p:grpSpPr>
          <a:xfrm>
            <a:off x="5098870" y="616356"/>
            <a:ext cx="4045130" cy="2284037"/>
            <a:chOff x="4844226" y="580768"/>
            <a:chExt cx="4045130" cy="2284037"/>
          </a:xfrm>
        </p:grpSpPr>
        <p:pic>
          <p:nvPicPr>
            <p:cNvPr id="5" name="Picture 4">
              <a:extLst>
                <a:ext uri="{FF2B5EF4-FFF2-40B4-BE49-F238E27FC236}">
                  <a16:creationId xmlns:a16="http://schemas.microsoft.com/office/drawing/2014/main" id="{77078A5B-3552-796C-7377-A58D8E10B5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4226" y="580768"/>
              <a:ext cx="4045130" cy="2284037"/>
            </a:xfrm>
            <a:prstGeom prst="rect">
              <a:avLst/>
            </a:prstGeom>
          </p:spPr>
        </p:pic>
        <p:grpSp>
          <p:nvGrpSpPr>
            <p:cNvPr id="9" name="Group 8">
              <a:extLst>
                <a:ext uri="{FF2B5EF4-FFF2-40B4-BE49-F238E27FC236}">
                  <a16:creationId xmlns:a16="http://schemas.microsoft.com/office/drawing/2014/main" id="{CF1CA758-735D-6E21-A455-984122201CA1}"/>
                </a:ext>
              </a:extLst>
            </p:cNvPr>
            <p:cNvGrpSpPr/>
            <p:nvPr/>
          </p:nvGrpSpPr>
          <p:grpSpPr>
            <a:xfrm>
              <a:off x="4844226" y="2047647"/>
              <a:ext cx="1107863" cy="316003"/>
              <a:chOff x="4844226" y="2047647"/>
              <a:chExt cx="1107863" cy="316003"/>
            </a:xfrm>
          </p:grpSpPr>
          <p:sp>
            <p:nvSpPr>
              <p:cNvPr id="6" name="Rectangle 5">
                <a:extLst>
                  <a:ext uri="{FF2B5EF4-FFF2-40B4-BE49-F238E27FC236}">
                    <a16:creationId xmlns:a16="http://schemas.microsoft.com/office/drawing/2014/main" id="{692FF534-35E7-004B-91BC-ACCE84B92E6E}"/>
                  </a:ext>
                </a:extLst>
              </p:cNvPr>
              <p:cNvSpPr/>
              <p:nvPr/>
            </p:nvSpPr>
            <p:spPr>
              <a:xfrm>
                <a:off x="4859341" y="2275549"/>
                <a:ext cx="1092748" cy="88101"/>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845F48D7-4E60-2CC0-D601-D3BD8A4B76CF}"/>
                  </a:ext>
                </a:extLst>
              </p:cNvPr>
              <p:cNvSpPr/>
              <p:nvPr/>
            </p:nvSpPr>
            <p:spPr>
              <a:xfrm>
                <a:off x="4844226" y="2047647"/>
                <a:ext cx="1092748" cy="88101"/>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grpSp>
    </p:spTree>
    <p:extLst>
      <p:ext uri="{BB962C8B-B14F-4D97-AF65-F5344CB8AC3E}">
        <p14:creationId xmlns:p14="http://schemas.microsoft.com/office/powerpoint/2010/main" val="338679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D0C6-E936-B67B-8ECD-8B6D5B0565E8}"/>
              </a:ext>
            </a:extLst>
          </p:cNvPr>
          <p:cNvSpPr>
            <a:spLocks noGrp="1"/>
          </p:cNvSpPr>
          <p:nvPr>
            <p:ph type="title"/>
          </p:nvPr>
        </p:nvSpPr>
        <p:spPr/>
        <p:txBody>
          <a:bodyPr/>
          <a:lstStyle/>
          <a:p>
            <a:r>
              <a:rPr lang="en-US" dirty="0"/>
              <a:t>Input files change all the time….</a:t>
            </a:r>
          </a:p>
        </p:txBody>
      </p:sp>
      <p:sp>
        <p:nvSpPr>
          <p:cNvPr id="3" name="TextBox 2">
            <a:extLst>
              <a:ext uri="{FF2B5EF4-FFF2-40B4-BE49-F238E27FC236}">
                <a16:creationId xmlns:a16="http://schemas.microsoft.com/office/drawing/2014/main" id="{42CD371B-AE4C-6906-3A97-B989833C516B}"/>
              </a:ext>
            </a:extLst>
          </p:cNvPr>
          <p:cNvSpPr txBox="1"/>
          <p:nvPr/>
        </p:nvSpPr>
        <p:spPr>
          <a:xfrm>
            <a:off x="69517" y="578338"/>
            <a:ext cx="5155863" cy="5032147"/>
          </a:xfrm>
          <a:prstGeom prst="rect">
            <a:avLst/>
          </a:prstGeom>
          <a:noFill/>
        </p:spPr>
        <p:txBody>
          <a:bodyPr wrap="square" rtlCol="0">
            <a:spAutoFit/>
          </a:bodyPr>
          <a:lstStyle/>
          <a:p>
            <a:pPr marL="285750" indent="-285750">
              <a:buFont typeface="Arial" panose="020B0604020202020204" pitchFamily="34" charset="0"/>
              <a:buChar char="•"/>
            </a:pPr>
            <a:r>
              <a:rPr lang="en-US" sz="1200" dirty="0"/>
              <a:t>If you change version of OpenFAST the input files will likely change a bit. We are aware that this is painful… it’ll take time for us to improve on that.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t>
            </a:r>
            <a:r>
              <a:rPr lang="en-US" sz="1200" dirty="0">
                <a:solidFill>
                  <a:srgbClr val="00B050"/>
                </a:solidFill>
              </a:rPr>
              <a:t>L1</a:t>
            </a:r>
            <a:r>
              <a:rPr lang="en-US" sz="1200" dirty="0"/>
              <a:t>] Input file changes from one version to the next are documented here:</a:t>
            </a:r>
          </a:p>
          <a:p>
            <a:r>
              <a:rPr lang="en-US" sz="1200" dirty="0"/>
              <a:t>	</a:t>
            </a:r>
            <a:r>
              <a:rPr lang="en-US" sz="1200" dirty="0">
                <a:hlinkClick r:id="rId2"/>
              </a:rPr>
              <a:t>https://openfast.readthedocs.io/en/main/source/user/api_change.html</a:t>
            </a:r>
            <a:r>
              <a:rPr lang="en-US" sz="1200" dirty="0"/>
              <a:t> </a:t>
            </a:r>
          </a:p>
          <a:p>
            <a:endParaRPr lang="en-US" sz="1200" dirty="0"/>
          </a:p>
          <a:p>
            <a:pPr marL="285750" indent="-285750">
              <a:buFont typeface="Arial" panose="020B0604020202020204" pitchFamily="34" charset="0"/>
              <a:buChar char="•"/>
            </a:pPr>
            <a:r>
              <a:rPr lang="en-US" sz="1200" dirty="0"/>
              <a:t>[</a:t>
            </a:r>
            <a:r>
              <a:rPr lang="en-US" sz="1200" dirty="0">
                <a:solidFill>
                  <a:srgbClr val="00B050"/>
                </a:solidFill>
              </a:rPr>
              <a:t>L1</a:t>
            </a:r>
            <a:r>
              <a:rPr lang="en-US" sz="1200" dirty="0"/>
              <a:t>] You can find up-to-date example input files of the </a:t>
            </a:r>
            <a:r>
              <a:rPr lang="en-US" sz="1200" b="1" dirty="0"/>
              <a:t>current stable version </a:t>
            </a:r>
            <a:r>
              <a:rPr lang="en-US" sz="1200" dirty="0"/>
              <a:t>of OpenFAST here:</a:t>
            </a:r>
            <a:br>
              <a:rPr lang="en-US" sz="1200" dirty="0"/>
            </a:br>
            <a:r>
              <a:rPr lang="en-US" sz="1200" dirty="0">
                <a:hlinkClick r:id="rId3"/>
              </a:rPr>
              <a:t>https://github.com/OpenFAST/r-test/tree/main/glue-codes/openfast</a:t>
            </a:r>
            <a:r>
              <a:rPr lang="en-US" sz="1200" dirty="0"/>
              <a:t> </a:t>
            </a:r>
          </a:p>
          <a:p>
            <a:pPr marL="742950" lvl="1" indent="-285750">
              <a:buFont typeface="Arial" panose="020B0604020202020204" pitchFamily="34" charset="0"/>
              <a:buChar char="•"/>
            </a:pPr>
            <a:r>
              <a:rPr lang="en-US" sz="1200" dirty="0"/>
              <a:t>Navigate to </a:t>
            </a:r>
          </a:p>
          <a:p>
            <a:pPr lvl="1"/>
            <a:r>
              <a:rPr lang="en-US" sz="1100" dirty="0">
                <a:latin typeface="Consolas" panose="020B0609020204030204" pitchFamily="49" charset="0"/>
                <a:cs typeface="Courier New" panose="02070309020205020404" pitchFamily="49" charset="0"/>
              </a:rPr>
              <a:t>     5MW_Baseline </a:t>
            </a:r>
          </a:p>
          <a:p>
            <a:pPr lvl="1"/>
            <a:endParaRPr lang="en-US" sz="1100" dirty="0">
              <a:latin typeface="Consolas" panose="020B0609020204030204" pitchFamily="49" charset="0"/>
              <a:cs typeface="Courier New" panose="02070309020205020404" pitchFamily="49" charset="0"/>
            </a:endParaRPr>
          </a:p>
          <a:p>
            <a:pPr marL="742950" lvl="1" indent="-285750">
              <a:buFont typeface="Arial" panose="020B0604020202020204" pitchFamily="34" charset="0"/>
              <a:buChar char="•"/>
            </a:pPr>
            <a:r>
              <a:rPr lang="en-US" sz="1200" dirty="0">
                <a:cs typeface="Courier New" panose="02070309020205020404" pitchFamily="49" charset="0"/>
              </a:rPr>
              <a:t>or another folder that is similar to what you are trying to simulate</a:t>
            </a:r>
            <a:r>
              <a:rPr lang="en-US" sz="1100" dirty="0">
                <a:cs typeface="Courier New" panose="02070309020205020404" pitchFamily="49" charset="0"/>
              </a:rPr>
              <a:t>:</a:t>
            </a:r>
            <a:r>
              <a:rPr lang="en-US" sz="1100" dirty="0">
                <a:latin typeface="Consolas" panose="020B0609020204030204" pitchFamily="49" charset="0"/>
                <a:cs typeface="Courier New" panose="02070309020205020404" pitchFamily="49" charset="0"/>
              </a:rPr>
              <a:t>  </a:t>
            </a:r>
          </a:p>
          <a:p>
            <a:pPr lvl="1"/>
            <a:r>
              <a:rPr lang="en-US" sz="1100" dirty="0">
                <a:latin typeface="Consolas" panose="020B0609020204030204" pitchFamily="49" charset="0"/>
                <a:cs typeface="Courier New" panose="02070309020205020404" pitchFamily="49" charset="0"/>
              </a:rPr>
              <a:t>	5MW_OC4Jckt_DLL_WTurb_WavesIrr_Mgrowth</a:t>
            </a:r>
            <a:br>
              <a:rPr lang="en-US" sz="1100" dirty="0">
                <a:latin typeface="Consolas" panose="020B0609020204030204" pitchFamily="49" charset="0"/>
                <a:cs typeface="Courier New" panose="02070309020205020404" pitchFamily="49" charset="0"/>
              </a:rPr>
            </a:br>
            <a:r>
              <a:rPr lang="en-US" sz="700" dirty="0">
                <a:latin typeface="Consolas" panose="020B0609020204030204" pitchFamily="49" charset="0"/>
                <a:cs typeface="Courier New" panose="02070309020205020404" pitchFamily="49" charset="0"/>
              </a:rPr>
              <a:t>	(OC4 Jacket, DLL controller, Turbulent wind, irregular waves, marine growth)</a:t>
            </a:r>
            <a:endParaRPr lang="en-US" sz="1100" dirty="0">
              <a:latin typeface="Consolas" panose="020B0609020204030204" pitchFamily="49" charset="0"/>
              <a:cs typeface="Courier New" panose="02070309020205020404" pitchFamily="49" charset="0"/>
            </a:endParaRPr>
          </a:p>
          <a:p>
            <a:pPr lvl="1"/>
            <a:r>
              <a:rPr lang="en-US" sz="1100" dirty="0">
                <a:latin typeface="Consolas" panose="020B0609020204030204" pitchFamily="49" charset="0"/>
                <a:cs typeface="Courier New" panose="02070309020205020404" pitchFamily="49" charset="0"/>
              </a:rPr>
              <a:t> </a:t>
            </a:r>
            <a:endParaRPr lang="en-US" sz="1200" dirty="0">
              <a:latin typeface="Consolas" panose="020B0609020204030204" pitchFamily="49" charset="0"/>
              <a:cs typeface="Courier New" panose="02070309020205020404" pitchFamily="49" charset="0"/>
            </a:endParaRPr>
          </a:p>
          <a:p>
            <a:pPr marL="742950" lvl="1" indent="-285750">
              <a:buFont typeface="Arial" panose="020B0604020202020204" pitchFamily="34" charset="0"/>
              <a:buChar char="•"/>
            </a:pPr>
            <a:r>
              <a:rPr lang="en-US" sz="1200" dirty="0"/>
              <a:t>Click on a given file to see its format, copy paste content to a new file on your computer, compare with your input file (we’ll cover comparison later)</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t>
            </a:r>
            <a:r>
              <a:rPr lang="en-US" sz="1200" dirty="0">
                <a:solidFill>
                  <a:schemeClr val="accent5">
                    <a:lumMod val="60000"/>
                    <a:lumOff val="40000"/>
                  </a:schemeClr>
                </a:solidFill>
              </a:rPr>
              <a:t>L2</a:t>
            </a:r>
            <a:r>
              <a:rPr lang="en-US" sz="1200" dirty="0"/>
              <a:t>] If you are using a previous version, clone the repository and checkout the corresponding version tag  (and follow similar steps than above)</a:t>
            </a:r>
          </a:p>
          <a:p>
            <a:r>
              <a:rPr lang="en-US" sz="1050" dirty="0">
                <a:latin typeface="Consolas" panose="020B0609020204030204" pitchFamily="49" charset="0"/>
              </a:rPr>
              <a:t>	git clone </a:t>
            </a:r>
            <a:r>
              <a:rPr lang="en-US" sz="1050" dirty="0">
                <a:latin typeface="Consolas" panose="020B0609020204030204" pitchFamily="49" charset="0"/>
                <a:hlinkClick r:id="rId4"/>
              </a:rPr>
              <a:t>https://github.com/OpenFAST/r-test/</a:t>
            </a:r>
            <a:endParaRPr lang="en-US" sz="1050" dirty="0">
              <a:latin typeface="Consolas" panose="020B0609020204030204" pitchFamily="49" charset="0"/>
            </a:endParaRPr>
          </a:p>
          <a:p>
            <a:r>
              <a:rPr lang="en-US" sz="1050" dirty="0">
                <a:latin typeface="Consolas" panose="020B0609020204030204" pitchFamily="49" charset="0"/>
              </a:rPr>
              <a:t>	cd r-test</a:t>
            </a:r>
          </a:p>
          <a:p>
            <a:pPr lvl="1"/>
            <a:r>
              <a:rPr lang="en-US" sz="1050" dirty="0">
                <a:latin typeface="Consolas" panose="020B0609020204030204" pitchFamily="49" charset="0"/>
              </a:rPr>
              <a:t>git checkout tags/v3.2.0</a:t>
            </a:r>
          </a:p>
          <a:p>
            <a:pPr lvl="1"/>
            <a:endParaRPr lang="en-US" sz="1050" dirty="0">
              <a:latin typeface="Consolas" panose="020B0609020204030204" pitchFamily="49" charset="0"/>
            </a:endParaRPr>
          </a:p>
          <a:p>
            <a:r>
              <a:rPr lang="en-US" sz="1200" dirty="0"/>
              <a:t>	</a:t>
            </a:r>
          </a:p>
        </p:txBody>
      </p:sp>
      <p:grpSp>
        <p:nvGrpSpPr>
          <p:cNvPr id="42" name="Group 41">
            <a:extLst>
              <a:ext uri="{FF2B5EF4-FFF2-40B4-BE49-F238E27FC236}">
                <a16:creationId xmlns:a16="http://schemas.microsoft.com/office/drawing/2014/main" id="{1B0CAB1B-6A2B-BF85-6283-9A4E8B6A29CD}"/>
              </a:ext>
            </a:extLst>
          </p:cNvPr>
          <p:cNvGrpSpPr/>
          <p:nvPr/>
        </p:nvGrpSpPr>
        <p:grpSpPr>
          <a:xfrm>
            <a:off x="5161280" y="-7092"/>
            <a:ext cx="3623733" cy="2054117"/>
            <a:chOff x="5161280" y="-7092"/>
            <a:chExt cx="3623733" cy="2054117"/>
          </a:xfrm>
        </p:grpSpPr>
        <p:pic>
          <p:nvPicPr>
            <p:cNvPr id="37" name="Picture 36">
              <a:extLst>
                <a:ext uri="{FF2B5EF4-FFF2-40B4-BE49-F238E27FC236}">
                  <a16:creationId xmlns:a16="http://schemas.microsoft.com/office/drawing/2014/main" id="{FE56AAF7-454A-72B8-2984-4F06A5C52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317" y="-7092"/>
              <a:ext cx="2730696" cy="2054117"/>
            </a:xfrm>
            <a:prstGeom prst="rect">
              <a:avLst/>
            </a:prstGeom>
            <a:ln>
              <a:solidFill>
                <a:schemeClr val="accent1"/>
              </a:solidFill>
            </a:ln>
          </p:spPr>
        </p:pic>
        <p:cxnSp>
          <p:nvCxnSpPr>
            <p:cNvPr id="39" name="Straight Arrow Connector 38">
              <a:extLst>
                <a:ext uri="{FF2B5EF4-FFF2-40B4-BE49-F238E27FC236}">
                  <a16:creationId xmlns:a16="http://schemas.microsoft.com/office/drawing/2014/main" id="{150E3E56-2F71-6BA5-3F54-1FFA02259AD0}"/>
                </a:ext>
              </a:extLst>
            </p:cNvPr>
            <p:cNvCxnSpPr>
              <a:endCxn id="37" idx="1"/>
            </p:cNvCxnSpPr>
            <p:nvPr/>
          </p:nvCxnSpPr>
          <p:spPr>
            <a:xfrm flipV="1">
              <a:off x="5161280" y="1019967"/>
              <a:ext cx="893037" cy="198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C6400084-9133-BFD7-1AD1-78FFB95C8254}"/>
              </a:ext>
            </a:extLst>
          </p:cNvPr>
          <p:cNvGrpSpPr/>
          <p:nvPr/>
        </p:nvGrpSpPr>
        <p:grpSpPr>
          <a:xfrm>
            <a:off x="4707467" y="2121388"/>
            <a:ext cx="6361812" cy="3505982"/>
            <a:chOff x="4707467" y="2121388"/>
            <a:chExt cx="6361812" cy="3505982"/>
          </a:xfrm>
        </p:grpSpPr>
        <p:grpSp>
          <p:nvGrpSpPr>
            <p:cNvPr id="32" name="Group 31">
              <a:extLst>
                <a:ext uri="{FF2B5EF4-FFF2-40B4-BE49-F238E27FC236}">
                  <a16:creationId xmlns:a16="http://schemas.microsoft.com/office/drawing/2014/main" id="{08B1BE0B-2310-DACA-5ECC-EA278745C3F5}"/>
                </a:ext>
              </a:extLst>
            </p:cNvPr>
            <p:cNvGrpSpPr/>
            <p:nvPr/>
          </p:nvGrpSpPr>
          <p:grpSpPr>
            <a:xfrm>
              <a:off x="5299819" y="2121388"/>
              <a:ext cx="3806137" cy="3505982"/>
              <a:chOff x="5236871" y="634609"/>
              <a:chExt cx="3806137" cy="3505982"/>
            </a:xfrm>
          </p:grpSpPr>
          <p:grpSp>
            <p:nvGrpSpPr>
              <p:cNvPr id="28" name="Group 27">
                <a:extLst>
                  <a:ext uri="{FF2B5EF4-FFF2-40B4-BE49-F238E27FC236}">
                    <a16:creationId xmlns:a16="http://schemas.microsoft.com/office/drawing/2014/main" id="{9697BFC8-B691-5CB9-C412-DDA74CF088D4}"/>
                  </a:ext>
                </a:extLst>
              </p:cNvPr>
              <p:cNvGrpSpPr/>
              <p:nvPr/>
            </p:nvGrpSpPr>
            <p:grpSpPr>
              <a:xfrm>
                <a:off x="5236871" y="634609"/>
                <a:ext cx="3806137" cy="3505982"/>
                <a:chOff x="5364310" y="578338"/>
                <a:chExt cx="3806137" cy="3505982"/>
              </a:xfrm>
            </p:grpSpPr>
            <p:pic>
              <p:nvPicPr>
                <p:cNvPr id="7" name="Picture 6">
                  <a:extLst>
                    <a:ext uri="{FF2B5EF4-FFF2-40B4-BE49-F238E27FC236}">
                      <a16:creationId xmlns:a16="http://schemas.microsoft.com/office/drawing/2014/main" id="{AE9591BD-AE6B-E97C-0900-E430C6A77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310" y="578338"/>
                  <a:ext cx="3806137" cy="3505982"/>
                </a:xfrm>
                <a:prstGeom prst="rect">
                  <a:avLst/>
                </a:prstGeom>
                <a:ln>
                  <a:solidFill>
                    <a:schemeClr val="accent1"/>
                  </a:solidFill>
                </a:ln>
              </p:spPr>
            </p:pic>
            <p:sp>
              <p:nvSpPr>
                <p:cNvPr id="26" name="Rectangle 25">
                  <a:extLst>
                    <a:ext uri="{FF2B5EF4-FFF2-40B4-BE49-F238E27FC236}">
                      <a16:creationId xmlns:a16="http://schemas.microsoft.com/office/drawing/2014/main" id="{1200E9CB-6F09-8F98-3520-341539EAEF46}"/>
                    </a:ext>
                  </a:extLst>
                </p:cNvPr>
                <p:cNvSpPr/>
                <p:nvPr/>
              </p:nvSpPr>
              <p:spPr>
                <a:xfrm>
                  <a:off x="6324310" y="2483729"/>
                  <a:ext cx="651682" cy="8690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A5197B00-E6D2-EB15-EBBD-E7A9CACB696B}"/>
                  </a:ext>
                </a:extLst>
              </p:cNvPr>
              <p:cNvSpPr/>
              <p:nvPr/>
            </p:nvSpPr>
            <p:spPr>
              <a:xfrm>
                <a:off x="5391573" y="1517227"/>
                <a:ext cx="474134" cy="15578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7A129B7-8364-337E-A5BC-82EDB22702E2}"/>
                  </a:ext>
                </a:extLst>
              </p:cNvPr>
              <p:cNvSpPr/>
              <p:nvPr/>
            </p:nvSpPr>
            <p:spPr>
              <a:xfrm>
                <a:off x="6196871" y="2552657"/>
                <a:ext cx="627578" cy="16192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B950F02-C8DC-0E9E-8402-14CDDF940677}"/>
                </a:ext>
              </a:extLst>
            </p:cNvPr>
            <p:cNvGrpSpPr/>
            <p:nvPr/>
          </p:nvGrpSpPr>
          <p:grpSpPr>
            <a:xfrm>
              <a:off x="7142634" y="2369820"/>
              <a:ext cx="3926645" cy="2773680"/>
              <a:chOff x="6975991" y="826770"/>
              <a:chExt cx="3926645" cy="2773680"/>
            </a:xfrm>
          </p:grpSpPr>
          <p:pic>
            <p:nvPicPr>
              <p:cNvPr id="12" name="Picture 11">
                <a:extLst>
                  <a:ext uri="{FF2B5EF4-FFF2-40B4-BE49-F238E27FC236}">
                    <a16:creationId xmlns:a16="http://schemas.microsoft.com/office/drawing/2014/main" id="{BAEC6291-AD98-87DB-2150-2B0B04A3E9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5991" y="826770"/>
                <a:ext cx="3926645" cy="2773680"/>
              </a:xfrm>
              <a:prstGeom prst="rect">
                <a:avLst/>
              </a:prstGeom>
              <a:ln>
                <a:solidFill>
                  <a:srgbClr val="0070C0"/>
                </a:solidFill>
              </a:ln>
            </p:spPr>
          </p:pic>
          <p:sp>
            <p:nvSpPr>
              <p:cNvPr id="13" name="Oval 12">
                <a:extLst>
                  <a:ext uri="{FF2B5EF4-FFF2-40B4-BE49-F238E27FC236}">
                    <a16:creationId xmlns:a16="http://schemas.microsoft.com/office/drawing/2014/main" id="{48973173-6405-6725-21C0-0519B4A826E2}"/>
                  </a:ext>
                </a:extLst>
              </p:cNvPr>
              <p:cNvSpPr/>
              <p:nvPr/>
            </p:nvSpPr>
            <p:spPr>
              <a:xfrm>
                <a:off x="8224837" y="2387600"/>
                <a:ext cx="552450" cy="16192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A3223E-0018-AFB2-700A-C6DC8A620D00}"/>
                  </a:ext>
                </a:extLst>
              </p:cNvPr>
              <p:cNvSpPr/>
              <p:nvPr/>
            </p:nvSpPr>
            <p:spPr>
              <a:xfrm>
                <a:off x="8224837" y="2331329"/>
                <a:ext cx="671513" cy="12072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1" name="Straight Arrow Connector 40">
              <a:extLst>
                <a:ext uri="{FF2B5EF4-FFF2-40B4-BE49-F238E27FC236}">
                  <a16:creationId xmlns:a16="http://schemas.microsoft.com/office/drawing/2014/main" id="{6EEE5843-6D50-F0E0-8AF3-05AAC27AC16F}"/>
                </a:ext>
              </a:extLst>
            </p:cNvPr>
            <p:cNvCxnSpPr/>
            <p:nvPr/>
          </p:nvCxnSpPr>
          <p:spPr>
            <a:xfrm>
              <a:off x="4707467" y="2463408"/>
              <a:ext cx="58743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4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8F4E85-8CA4-7C34-F171-F5929EF39A69}"/>
              </a:ext>
            </a:extLst>
          </p:cNvPr>
          <p:cNvSpPr>
            <a:spLocks noGrp="1"/>
          </p:cNvSpPr>
          <p:nvPr>
            <p:ph type="body" sz="quarter" idx="10"/>
          </p:nvPr>
        </p:nvSpPr>
        <p:spPr/>
        <p:txBody>
          <a:bodyPr/>
          <a:lstStyle/>
          <a:p>
            <a:r>
              <a:rPr lang="en-US" dirty="0"/>
              <a:t>3. Tools to work with OpenFAST</a:t>
            </a:r>
          </a:p>
        </p:txBody>
      </p:sp>
    </p:spTree>
    <p:extLst>
      <p:ext uri="{BB962C8B-B14F-4D97-AF65-F5344CB8AC3E}">
        <p14:creationId xmlns:p14="http://schemas.microsoft.com/office/powerpoint/2010/main" val="113735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err="1"/>
              <a:t>pyDatView</a:t>
            </a:r>
            <a:endParaRPr lang="en-US" dirty="0"/>
          </a:p>
        </p:txBody>
      </p:sp>
      <p:sp>
        <p:nvSpPr>
          <p:cNvPr id="6" name="TextBox 5">
            <a:extLst>
              <a:ext uri="{FF2B5EF4-FFF2-40B4-BE49-F238E27FC236}">
                <a16:creationId xmlns:a16="http://schemas.microsoft.com/office/drawing/2014/main" id="{ADCA40EB-BDA0-00AB-D09D-0A82434953A3}"/>
              </a:ext>
            </a:extLst>
          </p:cNvPr>
          <p:cNvSpPr txBox="1"/>
          <p:nvPr/>
        </p:nvSpPr>
        <p:spPr>
          <a:xfrm>
            <a:off x="64468" y="645775"/>
            <a:ext cx="7101719" cy="4924425"/>
          </a:xfrm>
          <a:prstGeom prst="rect">
            <a:avLst/>
          </a:prstGeom>
          <a:noFill/>
        </p:spPr>
        <p:txBody>
          <a:bodyPr wrap="square">
            <a:spAutoFit/>
          </a:bodyPr>
          <a:lstStyle/>
          <a:p>
            <a:r>
              <a:rPr lang="en-US" sz="1400" dirty="0"/>
              <a:t>Tool</a:t>
            </a:r>
            <a:r>
              <a:rPr lang="en-US" sz="1400" b="1" dirty="0"/>
              <a:t> </a:t>
            </a:r>
            <a:r>
              <a:rPr lang="en-US" sz="1400" dirty="0"/>
              <a:t>for 1D visualization of input and output files and some typical postprocessing:</a:t>
            </a:r>
            <a:br>
              <a:rPr lang="en-US" sz="1400" dirty="0"/>
            </a:br>
            <a:r>
              <a:rPr lang="en-US" sz="1400" dirty="0"/>
              <a:t>	</a:t>
            </a:r>
            <a:r>
              <a:rPr lang="en-US" sz="1400" dirty="0">
                <a:hlinkClick r:id="rId2"/>
              </a:rPr>
              <a:t>https://github.com/ebranlard/pyDatView</a:t>
            </a:r>
            <a:r>
              <a:rPr lang="en-US" sz="1400" dirty="0"/>
              <a:t> </a:t>
            </a:r>
          </a:p>
          <a:p>
            <a:endParaRPr lang="en-US" sz="1400" dirty="0"/>
          </a:p>
          <a:p>
            <a:pPr marL="285750" indent="-285750">
              <a:buFont typeface="Arial" panose="020B0604020202020204" pitchFamily="34" charset="0"/>
              <a:buChar char="•"/>
            </a:pPr>
            <a:r>
              <a:rPr lang="en-US" sz="1400" dirty="0"/>
              <a:t>Windows installation:</a:t>
            </a:r>
          </a:p>
          <a:p>
            <a:pPr marL="628650" lvl="1" indent="-171450">
              <a:buFont typeface="Arial" panose="020B0604020202020204" pitchFamily="34" charset="0"/>
              <a:buChar char="•"/>
            </a:pPr>
            <a:r>
              <a:rPr lang="en-US" sz="1000" dirty="0"/>
              <a:t>Download “setup.exe” files for </a:t>
            </a:r>
            <a:r>
              <a:rPr lang="en-US" sz="1000" dirty="0">
                <a:solidFill>
                  <a:schemeClr val="accent4"/>
                </a:solidFill>
              </a:rPr>
              <a:t>stable</a:t>
            </a:r>
            <a:r>
              <a:rPr lang="en-US" sz="1000" dirty="0"/>
              <a:t>, or </a:t>
            </a:r>
            <a:r>
              <a:rPr lang="en-US" sz="1000" dirty="0">
                <a:solidFill>
                  <a:schemeClr val="accent3"/>
                </a:solidFill>
              </a:rPr>
              <a:t>latest dev</a:t>
            </a:r>
            <a:r>
              <a:rPr lang="en-US" sz="1000" dirty="0"/>
              <a:t>:</a:t>
            </a:r>
            <a:br>
              <a:rPr lang="en-US" sz="1000" dirty="0"/>
            </a:br>
            <a:r>
              <a:rPr lang="en-US" sz="1000" dirty="0"/>
              <a:t>	</a:t>
            </a:r>
            <a:r>
              <a:rPr lang="en-US" sz="1000" dirty="0">
                <a:hlinkClick r:id="rId3"/>
              </a:rPr>
              <a:t>https://github.com/ebranlard/pyDatView/releases</a:t>
            </a:r>
            <a:r>
              <a:rPr lang="en-US" sz="1000" dirty="0"/>
              <a:t> </a:t>
            </a:r>
            <a:br>
              <a:rPr lang="en-US" sz="1000" dirty="0"/>
            </a:br>
            <a:r>
              <a:rPr lang="en-US" sz="1000" dirty="0"/>
              <a:t>Install it. Then you’ll find </a:t>
            </a:r>
            <a:r>
              <a:rPr lang="en-US" sz="1000" dirty="0" err="1"/>
              <a:t>pyDatView</a:t>
            </a:r>
            <a:r>
              <a:rPr lang="en-US" sz="1000" dirty="0"/>
              <a:t> in the windows menu</a:t>
            </a:r>
            <a:br>
              <a:rPr lang="en-US" sz="1000" dirty="0"/>
            </a:br>
            <a:r>
              <a:rPr lang="en-US" sz="1000" dirty="0"/>
              <a:t>You can </a:t>
            </a:r>
            <a:r>
              <a:rPr lang="en-US" sz="1000" dirty="0">
                <a:hlinkClick r:id="rId4"/>
              </a:rPr>
              <a:t>pin it to the task bar </a:t>
            </a:r>
            <a:r>
              <a:rPr lang="en-US" sz="1000" dirty="0"/>
              <a:t>and add </a:t>
            </a:r>
            <a:r>
              <a:rPr lang="en-US" sz="1000" dirty="0">
                <a:hlinkClick r:id="rId5"/>
              </a:rPr>
              <a:t>file association</a:t>
            </a:r>
            <a:r>
              <a:rPr lang="en-US" sz="1000" dirty="0"/>
              <a:t>.</a:t>
            </a:r>
          </a:p>
          <a:p>
            <a:pPr marL="628650" lvl="1" indent="-171450">
              <a:buFont typeface="Arial" panose="020B0604020202020204" pitchFamily="34" charset="0"/>
              <a:buChar char="•"/>
            </a:pPr>
            <a:r>
              <a:rPr lang="en-US" sz="1000" dirty="0"/>
              <a:t>Or, clone the repo and install the dependencies</a:t>
            </a:r>
            <a:br>
              <a:rPr lang="en-US" sz="1000" dirty="0"/>
            </a:br>
            <a:endParaRPr lang="en-US" sz="1400" dirty="0"/>
          </a:p>
          <a:p>
            <a:pPr marL="285750" indent="-285750">
              <a:buFont typeface="Arial" panose="020B0604020202020204" pitchFamily="34" charset="0"/>
              <a:buChar char="•"/>
            </a:pPr>
            <a:r>
              <a:rPr lang="en-US" sz="1400" dirty="0"/>
              <a:t>Mac</a:t>
            </a:r>
            <a:r>
              <a:rPr lang="en-US" sz="1200" dirty="0"/>
              <a:t> (you might need to stay in the </a:t>
            </a:r>
            <a:r>
              <a:rPr lang="en-US" sz="1200" dirty="0" err="1"/>
              <a:t>conda</a:t>
            </a:r>
            <a:r>
              <a:rPr lang="en-US" sz="1200" dirty="0"/>
              <a:t> base environment)</a:t>
            </a:r>
            <a:r>
              <a:rPr lang="en-US" sz="1400" dirty="0"/>
              <a:t>: </a:t>
            </a:r>
          </a:p>
          <a:p>
            <a:pPr lvl="1"/>
            <a:r>
              <a:rPr lang="en-US" sz="800" b="0" i="0" dirty="0" err="1">
                <a:solidFill>
                  <a:srgbClr val="242424"/>
                </a:solidFill>
                <a:effectLst/>
                <a:latin typeface="Consolas" panose="020B0609020204030204" pitchFamily="49" charset="0"/>
              </a:rPr>
              <a:t>conda</a:t>
            </a:r>
            <a:r>
              <a:rPr lang="en-US" sz="800" b="0" i="0" dirty="0">
                <a:solidFill>
                  <a:srgbClr val="242424"/>
                </a:solidFill>
                <a:effectLst/>
                <a:latin typeface="Consolas" panose="020B0609020204030204" pitchFamily="49" charset="0"/>
              </a:rPr>
              <a:t> install -c </a:t>
            </a:r>
            <a:r>
              <a:rPr lang="en-US" sz="800" b="0" i="0" dirty="0" err="1">
                <a:solidFill>
                  <a:srgbClr val="242424"/>
                </a:solidFill>
                <a:effectLst/>
                <a:latin typeface="Consolas" panose="020B0609020204030204" pitchFamily="49" charset="0"/>
              </a:rPr>
              <a:t>conda</a:t>
            </a:r>
            <a:r>
              <a:rPr lang="en-US" sz="800" b="0" i="0" dirty="0">
                <a:solidFill>
                  <a:srgbClr val="242424"/>
                </a:solidFill>
                <a:effectLst/>
                <a:latin typeface="Consolas" panose="020B0609020204030204" pitchFamily="49" charset="0"/>
              </a:rPr>
              <a:t>-forge </a:t>
            </a:r>
            <a:r>
              <a:rPr lang="en-US" sz="800" b="0" i="0" dirty="0" err="1">
                <a:solidFill>
                  <a:srgbClr val="242424"/>
                </a:solidFill>
                <a:effectLst/>
                <a:latin typeface="Consolas" panose="020B0609020204030204" pitchFamily="49" charset="0"/>
              </a:rPr>
              <a:t>wxpython</a:t>
            </a:r>
            <a:br>
              <a:rPr lang="en-US" sz="800" b="0" i="0" dirty="0">
                <a:solidFill>
                  <a:srgbClr val="242424"/>
                </a:solidFill>
                <a:effectLst/>
                <a:latin typeface="Consolas" panose="020B0609020204030204" pitchFamily="49" charset="0"/>
              </a:rPr>
            </a:br>
            <a:r>
              <a:rPr lang="en-US" sz="800" b="0" i="0" dirty="0">
                <a:solidFill>
                  <a:srgbClr val="242424"/>
                </a:solidFill>
                <a:effectLst/>
                <a:latin typeface="Consolas" panose="020B0609020204030204" pitchFamily="49" charset="0"/>
              </a:rPr>
              <a:t>git clone https://github.com/ebranlard/pyDatView -b dev</a:t>
            </a:r>
          </a:p>
          <a:p>
            <a:pPr lvl="1"/>
            <a:r>
              <a:rPr lang="en-US" sz="800" b="0" i="0" dirty="0">
                <a:solidFill>
                  <a:srgbClr val="242424"/>
                </a:solidFill>
                <a:effectLst/>
                <a:latin typeface="Consolas" panose="020B0609020204030204" pitchFamily="49" charset="0"/>
              </a:rPr>
              <a:t>cd </a:t>
            </a:r>
            <a:r>
              <a:rPr lang="en-US" sz="800" b="0" i="0" dirty="0" err="1">
                <a:solidFill>
                  <a:srgbClr val="242424"/>
                </a:solidFill>
                <a:effectLst/>
                <a:latin typeface="Consolas" panose="020B0609020204030204" pitchFamily="49" charset="0"/>
              </a:rPr>
              <a:t>pyDatView</a:t>
            </a:r>
            <a:endParaRPr lang="en-US" sz="800" b="0" i="0" dirty="0">
              <a:solidFill>
                <a:srgbClr val="242424"/>
              </a:solidFill>
              <a:effectLst/>
              <a:latin typeface="Consolas" panose="020B0609020204030204" pitchFamily="49" charset="0"/>
            </a:endParaRPr>
          </a:p>
          <a:p>
            <a:pPr lvl="1"/>
            <a:r>
              <a:rPr lang="en-US" sz="800" b="0" i="0" dirty="0">
                <a:solidFill>
                  <a:srgbClr val="242424"/>
                </a:solidFill>
                <a:effectLst/>
                <a:latin typeface="Consolas" panose="020B0609020204030204" pitchFamily="49" charset="0"/>
              </a:rPr>
              <a:t>python -m pip install --user -r requirements.txt</a:t>
            </a:r>
            <a:br>
              <a:rPr lang="en-US" sz="800" b="0" i="0" dirty="0">
                <a:solidFill>
                  <a:srgbClr val="242424"/>
                </a:solidFill>
                <a:effectLst/>
                <a:latin typeface="Consolas" panose="020B0609020204030204" pitchFamily="49" charset="0"/>
              </a:rPr>
            </a:br>
            <a:r>
              <a:rPr lang="en-US" sz="800" b="1" i="0" dirty="0" err="1">
                <a:solidFill>
                  <a:srgbClr val="242424"/>
                </a:solidFill>
                <a:effectLst/>
                <a:latin typeface="Consolas" panose="020B0609020204030204" pitchFamily="49" charset="0"/>
              </a:rPr>
              <a:t>pythonw</a:t>
            </a:r>
            <a:r>
              <a:rPr lang="en-US" sz="800" b="0" i="0" dirty="0">
                <a:solidFill>
                  <a:srgbClr val="242424"/>
                </a:solidFill>
                <a:effectLst/>
                <a:latin typeface="Consolas" panose="020B0609020204030204" pitchFamily="49" charset="0"/>
              </a:rPr>
              <a:t> pyDatView.py </a:t>
            </a:r>
            <a:r>
              <a:rPr lang="en-US" sz="800" b="0" i="0" dirty="0" err="1">
                <a:solidFill>
                  <a:srgbClr val="242424"/>
                </a:solidFill>
                <a:effectLst/>
                <a:latin typeface="Consolas" panose="020B0609020204030204" pitchFamily="49" charset="0"/>
              </a:rPr>
              <a:t>example_files</a:t>
            </a:r>
            <a:r>
              <a:rPr lang="en-US" sz="800" b="0" i="0" dirty="0">
                <a:solidFill>
                  <a:srgbClr val="242424"/>
                </a:solidFill>
                <a:effectLst/>
                <a:latin typeface="Consolas" panose="020B0609020204030204" pitchFamily="49" charset="0"/>
              </a:rPr>
              <a:t>/FASTIn_arf_coords.txt</a:t>
            </a:r>
            <a:br>
              <a:rPr lang="en-US" sz="800" b="0" i="0" dirty="0">
                <a:solidFill>
                  <a:srgbClr val="242424"/>
                </a:solidFill>
                <a:effectLst/>
                <a:latin typeface="Consolas" panose="020B0609020204030204" pitchFamily="49" charset="0"/>
              </a:rPr>
            </a:br>
            <a:endParaRPr lang="en-US" sz="800" b="0" i="0" dirty="0">
              <a:solidFill>
                <a:srgbClr val="242424"/>
              </a:solidFill>
              <a:effectLst/>
              <a:latin typeface="Consolas" panose="020B0609020204030204" pitchFamily="49" charset="0"/>
            </a:endParaRPr>
          </a:p>
          <a:p>
            <a:pPr marL="285750" indent="-285750">
              <a:buFont typeface="Arial" panose="020B0604020202020204" pitchFamily="34" charset="0"/>
              <a:buChar char="•"/>
            </a:pPr>
            <a:r>
              <a:rPr lang="en-US" sz="1400" dirty="0">
                <a:solidFill>
                  <a:srgbClr val="242424"/>
                </a:solidFill>
                <a:latin typeface="-apple-system"/>
              </a:rPr>
              <a:t>Linux:</a:t>
            </a:r>
          </a:p>
          <a:p>
            <a:pPr lvl="1"/>
            <a:r>
              <a:rPr lang="en-US" sz="800" b="0" i="0" dirty="0" err="1">
                <a:solidFill>
                  <a:srgbClr val="242424"/>
                </a:solidFill>
                <a:effectLst/>
                <a:latin typeface="Consolas" panose="020B0609020204030204" pitchFamily="49" charset="0"/>
              </a:rPr>
              <a:t>sudo</a:t>
            </a:r>
            <a:r>
              <a:rPr lang="en-US" sz="800" b="0" i="0" dirty="0">
                <a:solidFill>
                  <a:srgbClr val="242424"/>
                </a:solidFill>
                <a:effectLst/>
                <a:latin typeface="Consolas" panose="020B0609020204030204" pitchFamily="49" charset="0"/>
              </a:rPr>
              <a:t> apt-get install libgtk-3-dev # might need to be changed.</a:t>
            </a:r>
          </a:p>
          <a:p>
            <a:pPr lvl="1"/>
            <a:r>
              <a:rPr lang="en-US" sz="800" dirty="0">
                <a:solidFill>
                  <a:srgbClr val="242424"/>
                </a:solidFill>
                <a:latin typeface="Consolas" panose="020B0609020204030204" pitchFamily="49" charset="0"/>
              </a:rPr>
              <a:t>                                  #</a:t>
            </a:r>
            <a:r>
              <a:rPr lang="en-US" sz="800" b="0" i="0" dirty="0">
                <a:solidFill>
                  <a:srgbClr val="242424"/>
                </a:solidFill>
                <a:effectLst/>
                <a:latin typeface="Consolas" panose="020B0609020204030204" pitchFamily="49" charset="0"/>
              </a:rPr>
              <a:t> Search for “How to install </a:t>
            </a:r>
            <a:r>
              <a:rPr lang="en-US" sz="800" b="0" i="0" dirty="0" err="1">
                <a:solidFill>
                  <a:srgbClr val="242424"/>
                </a:solidFill>
                <a:effectLst/>
                <a:latin typeface="Consolas" panose="020B0609020204030204" pitchFamily="49" charset="0"/>
              </a:rPr>
              <a:t>wxpython</a:t>
            </a:r>
            <a:r>
              <a:rPr lang="en-US" sz="800" b="0" i="0" dirty="0">
                <a:solidFill>
                  <a:srgbClr val="242424"/>
                </a:solidFill>
                <a:effectLst/>
                <a:latin typeface="Consolas" panose="020B0609020204030204" pitchFamily="49" charset="0"/>
              </a:rPr>
              <a:t> on [your OS]”</a:t>
            </a:r>
            <a:br>
              <a:rPr lang="en-US" sz="800" b="0" i="0" dirty="0">
                <a:solidFill>
                  <a:srgbClr val="242424"/>
                </a:solidFill>
                <a:effectLst/>
                <a:latin typeface="Consolas" panose="020B0609020204030204" pitchFamily="49" charset="0"/>
              </a:rPr>
            </a:br>
            <a:r>
              <a:rPr lang="en-US" sz="800" b="0" i="0" dirty="0">
                <a:solidFill>
                  <a:srgbClr val="242424"/>
                </a:solidFill>
                <a:effectLst/>
                <a:latin typeface="Consolas" panose="020B0609020204030204" pitchFamily="49" charset="0"/>
              </a:rPr>
              <a:t>git clone https://github.com/ebranlard/pyDatView -b dev</a:t>
            </a:r>
          </a:p>
          <a:p>
            <a:pPr lvl="1"/>
            <a:r>
              <a:rPr lang="en-US" sz="800" b="0" i="0" dirty="0">
                <a:solidFill>
                  <a:srgbClr val="242424"/>
                </a:solidFill>
                <a:effectLst/>
                <a:latin typeface="Consolas" panose="020B0609020204030204" pitchFamily="49" charset="0"/>
              </a:rPr>
              <a:t>cd </a:t>
            </a:r>
            <a:r>
              <a:rPr lang="en-US" sz="800" b="0" i="0" dirty="0" err="1">
                <a:solidFill>
                  <a:srgbClr val="242424"/>
                </a:solidFill>
                <a:effectLst/>
                <a:latin typeface="Consolas" panose="020B0609020204030204" pitchFamily="49" charset="0"/>
              </a:rPr>
              <a:t>pyDatView</a:t>
            </a:r>
            <a:endParaRPr lang="en-US" sz="800" b="0" i="0" dirty="0">
              <a:solidFill>
                <a:srgbClr val="242424"/>
              </a:solidFill>
              <a:effectLst/>
              <a:latin typeface="Consolas" panose="020B0609020204030204" pitchFamily="49" charset="0"/>
            </a:endParaRPr>
          </a:p>
          <a:p>
            <a:pPr lvl="1"/>
            <a:r>
              <a:rPr lang="en-US" sz="800" b="0" i="0" dirty="0">
                <a:solidFill>
                  <a:srgbClr val="242424"/>
                </a:solidFill>
                <a:effectLst/>
                <a:latin typeface="Consolas" panose="020B0609020204030204" pitchFamily="49" charset="0"/>
              </a:rPr>
              <a:t>python -m pip install --user -r requirements.txt</a:t>
            </a:r>
            <a:br>
              <a:rPr lang="en-US" sz="800" b="0" i="0" dirty="0">
                <a:solidFill>
                  <a:srgbClr val="242424"/>
                </a:solidFill>
                <a:effectLst/>
                <a:latin typeface="Consolas" panose="020B0609020204030204" pitchFamily="49" charset="0"/>
              </a:rPr>
            </a:br>
            <a:r>
              <a:rPr lang="en-US" sz="800" b="0" i="0" dirty="0">
                <a:solidFill>
                  <a:srgbClr val="242424"/>
                </a:solidFill>
                <a:effectLst/>
                <a:latin typeface="Consolas" panose="020B0609020204030204" pitchFamily="49" charset="0"/>
              </a:rPr>
              <a:t>python pyDatView.py </a:t>
            </a:r>
            <a:r>
              <a:rPr lang="en-US" sz="800" b="0" i="0" dirty="0" err="1">
                <a:solidFill>
                  <a:srgbClr val="242424"/>
                </a:solidFill>
                <a:effectLst/>
                <a:latin typeface="Consolas" panose="020B0609020204030204" pitchFamily="49" charset="0"/>
              </a:rPr>
              <a:t>example_files</a:t>
            </a:r>
            <a:r>
              <a:rPr lang="en-US" sz="800" b="0" i="0" dirty="0">
                <a:solidFill>
                  <a:srgbClr val="242424"/>
                </a:solidFill>
                <a:effectLst/>
                <a:latin typeface="Consolas" panose="020B0609020204030204" pitchFamily="49" charset="0"/>
              </a:rPr>
              <a:t>/FASTIn_arf_coords.txt</a:t>
            </a:r>
          </a:p>
          <a:p>
            <a:pPr marL="285750" indent="-285750">
              <a:buFont typeface="Arial" panose="020B0604020202020204" pitchFamily="34" charset="0"/>
              <a:buChar char="•"/>
            </a:pPr>
            <a:endParaRPr lang="en-US" sz="1400" dirty="0">
              <a:solidFill>
                <a:srgbClr val="242424"/>
              </a:solidFill>
              <a:latin typeface="-apple-system"/>
            </a:endParaRPr>
          </a:p>
          <a:p>
            <a:pPr marL="285750" indent="-285750">
              <a:buFont typeface="Arial" panose="020B0604020202020204" pitchFamily="34" charset="0"/>
              <a:buChar char="•"/>
            </a:pPr>
            <a:r>
              <a:rPr lang="en-US" sz="1400" dirty="0">
                <a:solidFill>
                  <a:srgbClr val="242424"/>
                </a:solidFill>
                <a:latin typeface="-apple-system"/>
              </a:rPr>
              <a:t>You can </a:t>
            </a:r>
            <a:r>
              <a:rPr lang="en-US" sz="1400" dirty="0">
                <a:solidFill>
                  <a:srgbClr val="242424"/>
                </a:solidFill>
                <a:latin typeface="-apple-system"/>
                <a:hlinkClick r:id="rId4"/>
              </a:rPr>
              <a:t>create an alias </a:t>
            </a:r>
            <a:r>
              <a:rPr lang="en-US" sz="1400" dirty="0">
                <a:solidFill>
                  <a:srgbClr val="242424"/>
                </a:solidFill>
                <a:latin typeface="-apple-system"/>
              </a:rPr>
              <a:t>for quick access (Challenge OS5)</a:t>
            </a:r>
          </a:p>
          <a:p>
            <a:br>
              <a:rPr lang="en-US" sz="1400" b="0" i="0" dirty="0">
                <a:solidFill>
                  <a:srgbClr val="242424"/>
                </a:solidFill>
                <a:effectLst/>
                <a:latin typeface="-apple-system"/>
              </a:rPr>
            </a:br>
            <a:endParaRPr lang="en-US" sz="1400" dirty="0"/>
          </a:p>
          <a:p>
            <a:endParaRPr lang="en-US" sz="1400" dirty="0"/>
          </a:p>
        </p:txBody>
      </p:sp>
      <p:pic>
        <p:nvPicPr>
          <p:cNvPr id="7" name="Picture 6">
            <a:extLst>
              <a:ext uri="{FF2B5EF4-FFF2-40B4-BE49-F238E27FC236}">
                <a16:creationId xmlns:a16="http://schemas.microsoft.com/office/drawing/2014/main" id="{124084F1-820E-A5F5-80AD-C84930641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9" y="1335022"/>
            <a:ext cx="2113385" cy="993944"/>
          </a:xfrm>
          <a:prstGeom prst="rect">
            <a:avLst/>
          </a:prstGeom>
          <a:ln w="19050">
            <a:solidFill>
              <a:schemeClr val="accent4"/>
            </a:solidFill>
          </a:ln>
        </p:spPr>
      </p:pic>
      <p:pic>
        <p:nvPicPr>
          <p:cNvPr id="9" name="Picture 8">
            <a:extLst>
              <a:ext uri="{FF2B5EF4-FFF2-40B4-BE49-F238E27FC236}">
                <a16:creationId xmlns:a16="http://schemas.microsoft.com/office/drawing/2014/main" id="{7E730823-AFEE-095D-70E3-57A427090F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5839" y="1596066"/>
            <a:ext cx="2094000" cy="732900"/>
          </a:xfrm>
          <a:prstGeom prst="rect">
            <a:avLst/>
          </a:prstGeom>
          <a:ln w="19050">
            <a:solidFill>
              <a:schemeClr val="accent3"/>
            </a:solidFill>
          </a:ln>
        </p:spPr>
      </p:pic>
      <p:pic>
        <p:nvPicPr>
          <p:cNvPr id="3076" name="Picture 4">
            <a:extLst>
              <a:ext uri="{FF2B5EF4-FFF2-40B4-BE49-F238E27FC236}">
                <a16:creationId xmlns:a16="http://schemas.microsoft.com/office/drawing/2014/main" id="{17B1F927-AF05-0AA9-D90D-4E0D318D0C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2320" y="2571750"/>
            <a:ext cx="3291680" cy="257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76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err="1"/>
              <a:t>pyDatView</a:t>
            </a:r>
            <a:endParaRPr lang="en-US" dirty="0"/>
          </a:p>
        </p:txBody>
      </p:sp>
      <p:pic>
        <p:nvPicPr>
          <p:cNvPr id="4" name="Picture 3">
            <a:extLst>
              <a:ext uri="{FF2B5EF4-FFF2-40B4-BE49-F238E27FC236}">
                <a16:creationId xmlns:a16="http://schemas.microsoft.com/office/drawing/2014/main" id="{8956ABD3-8F9F-1DFD-4D26-AFDDD94C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905" y="634955"/>
            <a:ext cx="3606262" cy="2823482"/>
          </a:xfrm>
          <a:prstGeom prst="rect">
            <a:avLst/>
          </a:prstGeom>
          <a:ln w="19050">
            <a:solidFill>
              <a:schemeClr val="accent1"/>
            </a:solidFill>
          </a:ln>
        </p:spPr>
      </p:pic>
      <p:sp>
        <p:nvSpPr>
          <p:cNvPr id="5" name="TextBox 4">
            <a:extLst>
              <a:ext uri="{FF2B5EF4-FFF2-40B4-BE49-F238E27FC236}">
                <a16:creationId xmlns:a16="http://schemas.microsoft.com/office/drawing/2014/main" id="{BE0D668B-8A55-E8BC-8206-A61480C9747C}"/>
              </a:ext>
            </a:extLst>
          </p:cNvPr>
          <p:cNvSpPr txBox="1"/>
          <p:nvPr/>
        </p:nvSpPr>
        <p:spPr>
          <a:xfrm>
            <a:off x="125552" y="695915"/>
            <a:ext cx="4371941" cy="3754874"/>
          </a:xfrm>
          <a:prstGeom prst="rect">
            <a:avLst/>
          </a:prstGeom>
          <a:noFill/>
        </p:spPr>
        <p:txBody>
          <a:bodyPr wrap="square" rtlCol="0">
            <a:spAutoFit/>
          </a:bodyPr>
          <a:lstStyle/>
          <a:p>
            <a:r>
              <a:rPr lang="en-US" sz="1400" dirty="0"/>
              <a:t>Useful features </a:t>
            </a:r>
            <a:r>
              <a:rPr lang="en-US" sz="1000" dirty="0"/>
              <a:t>(see </a:t>
            </a:r>
            <a:r>
              <a:rPr lang="en-US" sz="900" dirty="0">
                <a:latin typeface="Consolas" panose="020B0609020204030204" pitchFamily="49" charset="0"/>
              </a:rPr>
              <a:t>Demos/</a:t>
            </a:r>
            <a:r>
              <a:rPr lang="en-US" sz="900" dirty="0" err="1">
                <a:latin typeface="Consolas" panose="020B0609020204030204" pitchFamily="49" charset="0"/>
              </a:rPr>
              <a:t>pyDatview</a:t>
            </a:r>
            <a:r>
              <a:rPr lang="en-US" sz="1000" dirty="0"/>
              <a:t>  from shared folder):</a:t>
            </a:r>
            <a:endParaRPr lang="en-US" sz="1400" dirty="0"/>
          </a:p>
          <a:p>
            <a:pPr marL="285750" indent="-285750">
              <a:buFont typeface="Arial" panose="020B0604020202020204" pitchFamily="34" charset="0"/>
              <a:buChar char="•"/>
            </a:pPr>
            <a:r>
              <a:rPr lang="en-US" sz="1400" dirty="0"/>
              <a:t>Open most input and output files</a:t>
            </a:r>
          </a:p>
          <a:p>
            <a:pPr marL="285750" indent="-285750">
              <a:buFont typeface="Arial" panose="020B0604020202020204" pitchFamily="34" charset="0"/>
              <a:buChar char="•"/>
            </a:pPr>
            <a:r>
              <a:rPr lang="en-US" sz="1400" dirty="0"/>
              <a:t>Quickly plots multiple channels </a:t>
            </a:r>
          </a:p>
          <a:p>
            <a:pPr marL="285750" indent="-285750">
              <a:buFont typeface="Arial" panose="020B0604020202020204" pitchFamily="34" charset="0"/>
              <a:buChar char="•"/>
            </a:pPr>
            <a:r>
              <a:rPr lang="en-US" sz="1400" dirty="0"/>
              <a:t>Plot spectra (FFT)</a:t>
            </a:r>
          </a:p>
          <a:p>
            <a:pPr marL="285750" indent="-285750">
              <a:buFont typeface="Arial" panose="020B0604020202020204" pitchFamily="34" charset="0"/>
              <a:buChar char="•"/>
            </a:pPr>
            <a:r>
              <a:rPr lang="en-US" sz="1400" dirty="0"/>
              <a:t>Compare multiple files</a:t>
            </a:r>
          </a:p>
          <a:p>
            <a:pPr marL="285750" indent="-285750">
              <a:buFont typeface="Arial" panose="020B0604020202020204" pitchFamily="34" charset="0"/>
              <a:buChar char="•"/>
            </a:pPr>
            <a:r>
              <a:rPr lang="en-US" sz="1400" dirty="0"/>
              <a:t>Extract FAST(.Farm) radial data</a:t>
            </a:r>
          </a:p>
          <a:p>
            <a:pPr marL="285750" indent="-285750">
              <a:buFont typeface="Arial" panose="020B0604020202020204" pitchFamily="34" charset="0"/>
              <a:buChar char="•"/>
            </a:pPr>
            <a:r>
              <a:rPr lang="en-US" sz="1400" dirty="0"/>
              <a:t>Change units</a:t>
            </a:r>
          </a:p>
          <a:p>
            <a:pPr marL="285750" indent="-285750">
              <a:buFont typeface="Arial" panose="020B0604020202020204" pitchFamily="34" charset="0"/>
              <a:buChar char="•"/>
            </a:pPr>
            <a:r>
              <a:rPr lang="en-US" sz="1400" dirty="0"/>
              <a:t>Perform simple operations on channels</a:t>
            </a:r>
          </a:p>
          <a:p>
            <a:pPr marL="285750" indent="-285750">
              <a:buFont typeface="Arial" panose="020B0604020202020204" pitchFamily="34" charset="0"/>
              <a:buChar char="•"/>
            </a:pPr>
            <a:r>
              <a:rPr lang="en-US" sz="1400" dirty="0"/>
              <a:t>Measure (e.g. periods)</a:t>
            </a:r>
          </a:p>
          <a:p>
            <a:pPr marL="285750" indent="-285750">
              <a:buFont typeface="Arial" panose="020B0604020202020204" pitchFamily="34" charset="0"/>
              <a:buChar char="•"/>
            </a:pPr>
            <a:r>
              <a:rPr lang="en-US" sz="1400" dirty="0"/>
              <a:t>Filter, Resample, Bin, Mask data</a:t>
            </a:r>
          </a:p>
          <a:p>
            <a:pPr marL="285750" indent="-285750">
              <a:buFont typeface="Arial" panose="020B0604020202020204" pitchFamily="34" charset="0"/>
              <a:buChar char="•"/>
            </a:pPr>
            <a:r>
              <a:rPr lang="en-US" sz="1400" dirty="0"/>
              <a:t>Curve Fitting</a:t>
            </a:r>
          </a:p>
          <a:p>
            <a:pPr marL="285750" indent="-285750">
              <a:buFont typeface="Arial" panose="020B0604020202020204" pitchFamily="34" charset="0"/>
              <a:buChar char="•"/>
            </a:pPr>
            <a:r>
              <a:rPr lang="en-US" sz="1400" dirty="0"/>
              <a:t>Export data </a:t>
            </a:r>
          </a:p>
          <a:p>
            <a:pPr marL="285750" indent="-285750">
              <a:buFont typeface="Arial" panose="020B0604020202020204" pitchFamily="34" charset="0"/>
              <a:buChar char="•"/>
            </a:pPr>
            <a:r>
              <a:rPr lang="en-US" sz="1400" dirty="0"/>
              <a:t>Export script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r>
              <a:rPr lang="en-US" sz="1400" dirty="0"/>
              <a:t>You can also use it </a:t>
            </a:r>
            <a:r>
              <a:rPr lang="en-US" sz="1400" dirty="0">
                <a:solidFill>
                  <a:schemeClr val="accent3"/>
                </a:solidFill>
              </a:rPr>
              <a:t>directly from python</a:t>
            </a:r>
          </a:p>
          <a:p>
            <a:endParaRPr lang="en-US" sz="1400" dirty="0">
              <a:solidFill>
                <a:schemeClr val="accent3"/>
              </a:solidFill>
            </a:endParaRPr>
          </a:p>
        </p:txBody>
      </p:sp>
      <p:pic>
        <p:nvPicPr>
          <p:cNvPr id="8" name="Picture 7">
            <a:extLst>
              <a:ext uri="{FF2B5EF4-FFF2-40B4-BE49-F238E27FC236}">
                <a16:creationId xmlns:a16="http://schemas.microsoft.com/office/drawing/2014/main" id="{5D13CB17-ACB9-4211-1719-7F19FFABD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905" y="3593599"/>
            <a:ext cx="2997495" cy="1549900"/>
          </a:xfrm>
          <a:prstGeom prst="rect">
            <a:avLst/>
          </a:prstGeom>
          <a:ln w="19050">
            <a:solidFill>
              <a:schemeClr val="accent3"/>
            </a:solidFill>
          </a:ln>
        </p:spPr>
      </p:pic>
    </p:spTree>
    <p:extLst>
      <p:ext uri="{BB962C8B-B14F-4D97-AF65-F5344CB8AC3E}">
        <p14:creationId xmlns:p14="http://schemas.microsoft.com/office/powerpoint/2010/main" val="71523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a:t>python-toolbox</a:t>
            </a:r>
          </a:p>
        </p:txBody>
      </p:sp>
      <p:sp>
        <p:nvSpPr>
          <p:cNvPr id="3" name="TextBox 2">
            <a:extLst>
              <a:ext uri="{FF2B5EF4-FFF2-40B4-BE49-F238E27FC236}">
                <a16:creationId xmlns:a16="http://schemas.microsoft.com/office/drawing/2014/main" id="{2EDEA49B-BE5B-4957-97C3-B37F6FFB8FE3}"/>
              </a:ext>
            </a:extLst>
          </p:cNvPr>
          <p:cNvSpPr txBox="1"/>
          <p:nvPr/>
        </p:nvSpPr>
        <p:spPr>
          <a:xfrm>
            <a:off x="200059" y="1000800"/>
            <a:ext cx="7642679" cy="3139321"/>
          </a:xfrm>
          <a:prstGeom prst="rect">
            <a:avLst/>
          </a:prstGeom>
          <a:noFill/>
        </p:spPr>
        <p:txBody>
          <a:bodyPr wrap="square" rtlCol="0">
            <a:spAutoFit/>
          </a:bodyPr>
          <a:lstStyle/>
          <a:p>
            <a:r>
              <a:rPr lang="en-US" sz="1400" dirty="0"/>
              <a:t>Tools to read/write, preprocess and </a:t>
            </a:r>
            <a:r>
              <a:rPr lang="en-US" sz="1400" dirty="0" err="1"/>
              <a:t>postproces</a:t>
            </a:r>
            <a:r>
              <a:rPr lang="en-US" sz="1400" dirty="0"/>
              <a:t> OpenFAST files (granular)</a:t>
            </a:r>
          </a:p>
          <a:p>
            <a:r>
              <a:rPr lang="en-US" sz="1400" dirty="0"/>
              <a:t>	</a:t>
            </a:r>
            <a:r>
              <a:rPr lang="en-US" sz="1400" dirty="0">
                <a:hlinkClick r:id="rId2"/>
              </a:rPr>
              <a:t>https://github.com/OpenFAST/python-toolbox</a:t>
            </a:r>
            <a:r>
              <a:rPr lang="en-US" sz="1400" dirty="0"/>
              <a:t> </a:t>
            </a:r>
          </a:p>
          <a:p>
            <a:endParaRPr lang="en-US" sz="1400" dirty="0"/>
          </a:p>
          <a:p>
            <a:pPr marL="285750" indent="-285750">
              <a:buFont typeface="Arial" panose="020B0604020202020204" pitchFamily="34" charset="0"/>
              <a:buChar char="•"/>
            </a:pPr>
            <a:r>
              <a:rPr lang="en-US" sz="1400" dirty="0"/>
              <a:t>As much as possible independent of OpenFAST version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Currently the package is called </a:t>
            </a:r>
            <a:r>
              <a:rPr lang="en-US" sz="1400" dirty="0" err="1"/>
              <a:t>pyFAST</a:t>
            </a:r>
            <a:r>
              <a:rPr lang="en-US" sz="1400" dirty="0"/>
              <a:t>. We might rename it in the future because </a:t>
            </a:r>
            <a:r>
              <a:rPr lang="en-US" sz="1400" dirty="0" err="1"/>
              <a:t>pyFAST</a:t>
            </a:r>
            <a:r>
              <a:rPr lang="en-US" sz="1400" dirty="0"/>
              <a:t> is already taken on </a:t>
            </a:r>
            <a:r>
              <a:rPr lang="en-US" sz="1400" dirty="0" err="1"/>
              <a:t>pypi</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Installation:</a:t>
            </a:r>
          </a:p>
          <a:p>
            <a:pPr lvl="1"/>
            <a:r>
              <a:rPr lang="en-US" sz="1100" dirty="0">
                <a:latin typeface="Consolas" panose="020B0609020204030204" pitchFamily="49" charset="0"/>
              </a:rPr>
              <a:t>git clone http://github.com/OpenFAST/python-toolbox</a:t>
            </a:r>
          </a:p>
          <a:p>
            <a:pPr lvl="1"/>
            <a:r>
              <a:rPr lang="en-US" sz="1100" dirty="0">
                <a:latin typeface="Consolas" panose="020B0609020204030204" pitchFamily="49" charset="0"/>
              </a:rPr>
              <a:t>cd python-toolbox</a:t>
            </a:r>
          </a:p>
          <a:p>
            <a:pPr lvl="1"/>
            <a:r>
              <a:rPr lang="en-US" sz="1100" dirty="0">
                <a:latin typeface="Consolas" panose="020B0609020204030204" pitchFamily="49" charset="0"/>
              </a:rPr>
              <a:t>python -m pip install -e .</a:t>
            </a:r>
          </a:p>
          <a:p>
            <a:pPr lvl="1"/>
            <a:endParaRPr lang="en-US" sz="1100" dirty="0">
              <a:latin typeface="Consolas" panose="020B0609020204030204" pitchFamily="49" charset="0"/>
            </a:endParaRPr>
          </a:p>
          <a:p>
            <a:pPr marL="285750" indent="-285750">
              <a:buFont typeface="Arial" panose="020B0604020202020204" pitchFamily="34" charset="0"/>
              <a:buChar char="•"/>
            </a:pPr>
            <a:r>
              <a:rPr lang="en-US" sz="1400" dirty="0"/>
              <a:t>Most of what </a:t>
            </a:r>
            <a:r>
              <a:rPr lang="en-US" sz="1400" dirty="0" err="1"/>
              <a:t>pyDatView</a:t>
            </a:r>
            <a:r>
              <a:rPr lang="en-US" sz="1400" dirty="0"/>
              <a:t> does can be scripted using the python-toolbox (or </a:t>
            </a:r>
            <a:r>
              <a:rPr lang="en-US" sz="1400" dirty="0" err="1"/>
              <a:t>welib</a:t>
            </a:r>
            <a:r>
              <a:rPr lang="en-US" sz="14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474520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a:t>python-toolbox – simple examples</a:t>
            </a:r>
          </a:p>
        </p:txBody>
      </p:sp>
      <p:sp>
        <p:nvSpPr>
          <p:cNvPr id="3" name="TextBox 2">
            <a:extLst>
              <a:ext uri="{FF2B5EF4-FFF2-40B4-BE49-F238E27FC236}">
                <a16:creationId xmlns:a16="http://schemas.microsoft.com/office/drawing/2014/main" id="{2EDEA49B-BE5B-4957-97C3-B37F6FFB8FE3}"/>
              </a:ext>
            </a:extLst>
          </p:cNvPr>
          <p:cNvSpPr txBox="1"/>
          <p:nvPr/>
        </p:nvSpPr>
        <p:spPr>
          <a:xfrm>
            <a:off x="200059" y="743413"/>
            <a:ext cx="8273381" cy="3408625"/>
          </a:xfrm>
          <a:prstGeom prst="rect">
            <a:avLst/>
          </a:prstGeom>
          <a:noFill/>
        </p:spPr>
        <p:txBody>
          <a:bodyPr wrap="square" rtlCol="0">
            <a:spAutoFit/>
          </a:bodyPr>
          <a:lstStyle/>
          <a:p>
            <a:r>
              <a:rPr lang="en-US" sz="1050" dirty="0"/>
              <a:t>(see </a:t>
            </a:r>
            <a:r>
              <a:rPr lang="en-US" sz="1000" dirty="0">
                <a:latin typeface="Consolas" panose="020B0609020204030204" pitchFamily="49" charset="0"/>
              </a:rPr>
              <a:t>Demos/python-toolbox</a:t>
            </a:r>
            <a:r>
              <a:rPr lang="en-US" sz="1050" dirty="0"/>
              <a:t> from shared folder)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Read an AeroDyn file, modify it and write it back (</a:t>
            </a:r>
            <a:r>
              <a:rPr lang="en-US" sz="1400" dirty="0">
                <a:latin typeface="Consolas" panose="020B0609020204030204" pitchFamily="49" charset="0"/>
              </a:rPr>
              <a:t>Example1.py</a:t>
            </a:r>
            <a:r>
              <a:rPr lang="en-US" sz="1400" dirty="0"/>
              <a:t>):</a:t>
            </a:r>
          </a:p>
          <a:p>
            <a:pPr lvl="2"/>
            <a:r>
              <a:rPr lang="en-US" sz="1100" dirty="0">
                <a:solidFill>
                  <a:schemeClr val="accent5"/>
                </a:solidFill>
                <a:latin typeface="Consolas" panose="020B0609020204030204" pitchFamily="49" charset="0"/>
              </a:rPr>
              <a:t>from</a:t>
            </a:r>
            <a:r>
              <a:rPr lang="en-US" sz="1100" dirty="0">
                <a:latin typeface="Consolas" panose="020B0609020204030204" pitchFamily="49" charset="0"/>
              </a:rPr>
              <a:t> </a:t>
            </a:r>
            <a:r>
              <a:rPr lang="en-US" sz="1100" dirty="0" err="1">
                <a:latin typeface="Consolas" panose="020B0609020204030204" pitchFamily="49" charset="0"/>
              </a:rPr>
              <a:t>pyFAST.input_output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b="1" dirty="0" err="1">
                <a:latin typeface="Consolas" panose="020B0609020204030204" pitchFamily="49" charset="0"/>
              </a:rPr>
              <a:t>FASTInputFile</a:t>
            </a:r>
            <a:endParaRPr lang="en-US" sz="1100" b="1" dirty="0">
              <a:latin typeface="Consolas" panose="020B0609020204030204" pitchFamily="49" charset="0"/>
            </a:endParaRPr>
          </a:p>
          <a:p>
            <a:pPr lvl="2"/>
            <a:r>
              <a:rPr lang="en-US" sz="1100" dirty="0">
                <a:latin typeface="Consolas" panose="020B0609020204030204" pitchFamily="49" charset="0"/>
              </a:rPr>
              <a:t>filename = </a:t>
            </a:r>
            <a:r>
              <a:rPr lang="en-US" sz="1100" dirty="0">
                <a:solidFill>
                  <a:srgbClr val="7030A0"/>
                </a:solidFill>
                <a:latin typeface="Consolas" panose="020B0609020204030204" pitchFamily="49" charset="0"/>
              </a:rPr>
              <a:t>'AeroDyn.dat'</a:t>
            </a:r>
          </a:p>
          <a:p>
            <a:pPr lvl="2"/>
            <a:r>
              <a:rPr lang="en-US" sz="1100" dirty="0">
                <a:latin typeface="Consolas" panose="020B0609020204030204" pitchFamily="49" charset="0"/>
              </a:rPr>
              <a:t>f = </a:t>
            </a:r>
            <a:r>
              <a:rPr lang="en-US" sz="1100" b="1" dirty="0" err="1">
                <a:latin typeface="Consolas" panose="020B0609020204030204" pitchFamily="49" charset="0"/>
              </a:rPr>
              <a:t>FASTInputFile</a:t>
            </a:r>
            <a:r>
              <a:rPr lang="en-US" sz="1100" dirty="0">
                <a:latin typeface="Consolas" panose="020B0609020204030204" pitchFamily="49" charset="0"/>
              </a:rPr>
              <a:t>(filename)</a:t>
            </a:r>
          </a:p>
          <a:p>
            <a:pPr lvl="2"/>
            <a:r>
              <a:rPr lang="en-US" sz="1100" dirty="0">
                <a:latin typeface="Consolas" panose="020B0609020204030204" pitchFamily="49" charset="0"/>
              </a:rPr>
              <a:t>f[</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TwrAero</a:t>
            </a:r>
            <a:r>
              <a:rPr lang="en-US" sz="1100" dirty="0">
                <a:solidFill>
                  <a:srgbClr val="7030A0"/>
                </a:solidFill>
                <a:latin typeface="Consolas" panose="020B0609020204030204" pitchFamily="49" charset="0"/>
              </a:rPr>
              <a:t>'</a:t>
            </a:r>
            <a:r>
              <a:rPr lang="en-US" sz="1100" dirty="0">
                <a:latin typeface="Consolas" panose="020B0609020204030204" pitchFamily="49" charset="0"/>
              </a:rPr>
              <a:t>] = </a:t>
            </a:r>
            <a:r>
              <a:rPr lang="en-US" sz="1100" dirty="0">
                <a:solidFill>
                  <a:schemeClr val="accent1"/>
                </a:solidFill>
                <a:latin typeface="Consolas" panose="020B0609020204030204" pitchFamily="49" charset="0"/>
              </a:rPr>
              <a:t>True</a:t>
            </a:r>
          </a:p>
          <a:p>
            <a:pPr lvl="2"/>
            <a:r>
              <a:rPr lang="en-US" sz="1100" dirty="0">
                <a:latin typeface="Consolas" panose="020B0609020204030204" pitchFamily="49" charset="0"/>
              </a:rPr>
              <a:t>f[</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AirDens</a:t>
            </a:r>
            <a:r>
              <a:rPr lang="en-US" sz="1100" dirty="0">
                <a:solidFill>
                  <a:srgbClr val="7030A0"/>
                </a:solidFill>
                <a:latin typeface="Consolas" panose="020B0609020204030204" pitchFamily="49" charset="0"/>
              </a:rPr>
              <a:t>'</a:t>
            </a:r>
            <a:r>
              <a:rPr lang="en-US" sz="1100" dirty="0">
                <a:latin typeface="Consolas" panose="020B0609020204030204" pitchFamily="49" charset="0"/>
              </a:rPr>
              <a:t>] = </a:t>
            </a:r>
            <a:r>
              <a:rPr lang="en-US" sz="1100" dirty="0">
                <a:solidFill>
                  <a:schemeClr val="accent1"/>
                </a:solidFill>
                <a:latin typeface="Consolas" panose="020B0609020204030204" pitchFamily="49" charset="0"/>
              </a:rPr>
              <a:t>1.225</a:t>
            </a:r>
          </a:p>
          <a:p>
            <a:pPr lvl="2"/>
            <a:r>
              <a:rPr lang="en-US" sz="1100" dirty="0" err="1">
                <a:latin typeface="Consolas" panose="020B0609020204030204" pitchFamily="49" charset="0"/>
              </a:rPr>
              <a:t>f.write</a:t>
            </a:r>
            <a:r>
              <a:rPr lang="en-US" sz="1100" dirty="0">
                <a:latin typeface="Consolas" panose="020B0609020204030204" pitchFamily="49" charset="0"/>
              </a:rPr>
              <a:t>(</a:t>
            </a:r>
            <a:r>
              <a:rPr lang="en-US" sz="1100" dirty="0">
                <a:solidFill>
                  <a:srgbClr val="7030A0"/>
                </a:solidFill>
                <a:latin typeface="Consolas" panose="020B0609020204030204" pitchFamily="49" charset="0"/>
              </a:rPr>
              <a:t>'AeroDyn_Changed.dat’)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Read an OpenFAST output file (binary or ascii), plot some signals (</a:t>
            </a:r>
            <a:r>
              <a:rPr lang="en-US" sz="1400" dirty="0">
                <a:latin typeface="Consolas" panose="020B0609020204030204" pitchFamily="49" charset="0"/>
              </a:rPr>
              <a:t>Example2.py</a:t>
            </a:r>
            <a:r>
              <a:rPr lang="en-US" sz="1400" dirty="0"/>
              <a:t>): </a:t>
            </a:r>
          </a:p>
          <a:p>
            <a:pPr lvl="2"/>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matplotlib.pyplot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plt</a:t>
            </a:r>
            <a:endParaRPr lang="en-US" sz="1100" dirty="0">
              <a:latin typeface="Consolas" panose="020B0609020204030204" pitchFamily="49" charset="0"/>
            </a:endParaRPr>
          </a:p>
          <a:p>
            <a:pPr lvl="2"/>
            <a:r>
              <a:rPr lang="en-US" sz="1100" dirty="0">
                <a:solidFill>
                  <a:schemeClr val="accent5"/>
                </a:solidFill>
                <a:latin typeface="Consolas" panose="020B0609020204030204" pitchFamily="49" charset="0"/>
              </a:rPr>
              <a:t>from</a:t>
            </a:r>
            <a:r>
              <a:rPr lang="en-US" sz="1100" dirty="0">
                <a:latin typeface="Consolas" panose="020B0609020204030204" pitchFamily="49" charset="0"/>
              </a:rPr>
              <a:t> </a:t>
            </a:r>
            <a:r>
              <a:rPr lang="en-US" sz="1100" dirty="0" err="1">
                <a:latin typeface="Consolas" panose="020B0609020204030204" pitchFamily="49" charset="0"/>
              </a:rPr>
              <a:t>pyFAST.input_output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b="1" dirty="0" err="1">
                <a:latin typeface="Consolas" panose="020B0609020204030204" pitchFamily="49" charset="0"/>
              </a:rPr>
              <a:t>FASTOutputFile</a:t>
            </a:r>
            <a:endParaRPr lang="en-US" sz="1100" b="1" dirty="0">
              <a:latin typeface="Consolas" panose="020B0609020204030204" pitchFamily="49" charset="0"/>
            </a:endParaRPr>
          </a:p>
          <a:p>
            <a:pPr lvl="2"/>
            <a:r>
              <a:rPr lang="en-US" sz="1100" dirty="0" err="1">
                <a:latin typeface="Consolas" panose="020B0609020204030204" pitchFamily="49" charset="0"/>
              </a:rPr>
              <a:t>df</a:t>
            </a:r>
            <a:r>
              <a:rPr lang="en-US" sz="1100" dirty="0">
                <a:latin typeface="Consolas" panose="020B0609020204030204" pitchFamily="49" charset="0"/>
              </a:rPr>
              <a:t> = </a:t>
            </a:r>
            <a:r>
              <a:rPr lang="en-US" sz="1100" b="1" dirty="0" err="1">
                <a:latin typeface="Consolas" panose="020B0609020204030204" pitchFamily="49" charset="0"/>
              </a:rPr>
              <a:t>FASTOutputFile</a:t>
            </a:r>
            <a:r>
              <a:rPr lang="en-US" sz="1100" dirty="0">
                <a:latin typeface="Consolas" panose="020B0609020204030204" pitchFamily="49" charset="0"/>
              </a:rPr>
              <a:t>(</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FASTOutBin.outb</a:t>
            </a:r>
            <a:r>
              <a:rPr lang="en-US" sz="1100" dirty="0">
                <a:solidFill>
                  <a:srgbClr val="7030A0"/>
                </a:solidFill>
                <a:latin typeface="Consolas" panose="020B0609020204030204" pitchFamily="49" charset="0"/>
              </a:rPr>
              <a:t>'</a:t>
            </a:r>
            <a:r>
              <a:rPr lang="en-US" sz="1100" dirty="0">
                <a:latin typeface="Consolas" panose="020B0609020204030204" pitchFamily="49" charset="0"/>
              </a:rPr>
              <a:t>).</a:t>
            </a:r>
            <a:r>
              <a:rPr lang="en-US" sz="1100" dirty="0" err="1">
                <a:latin typeface="Consolas" panose="020B0609020204030204" pitchFamily="49" charset="0"/>
              </a:rPr>
              <a:t>toDataFrame</a:t>
            </a:r>
            <a:r>
              <a:rPr lang="en-US" sz="1100" dirty="0">
                <a:latin typeface="Consolas" panose="020B0609020204030204" pitchFamily="49" charset="0"/>
              </a:rPr>
              <a:t>()</a:t>
            </a:r>
          </a:p>
          <a:p>
            <a:pPr lvl="2"/>
            <a:r>
              <a:rPr lang="en-US" sz="1100" dirty="0">
                <a:latin typeface="Consolas" panose="020B0609020204030204" pitchFamily="49" charset="0"/>
              </a:rPr>
              <a:t>print(</a:t>
            </a:r>
            <a:r>
              <a:rPr lang="en-US" sz="1100" dirty="0" err="1">
                <a:latin typeface="Consolas" panose="020B0609020204030204" pitchFamily="49" charset="0"/>
              </a:rPr>
              <a:t>df.keys</a:t>
            </a:r>
            <a:r>
              <a:rPr lang="en-US" sz="1100" dirty="0">
                <a:latin typeface="Consolas" panose="020B0609020204030204" pitchFamily="49" charset="0"/>
              </a:rPr>
              <a:t>())</a:t>
            </a:r>
          </a:p>
          <a:p>
            <a:pPr lvl="2"/>
            <a:r>
              <a:rPr lang="en-US" sz="1100" dirty="0" err="1">
                <a:latin typeface="Consolas" panose="020B0609020204030204" pitchFamily="49" charset="0"/>
              </a:rPr>
              <a:t>plt.plot</a:t>
            </a:r>
            <a:r>
              <a:rPr lang="en-US" sz="1100" dirty="0">
                <a:latin typeface="Consolas" panose="020B0609020204030204" pitchFamily="49" charset="0"/>
              </a:rPr>
              <a:t>(</a:t>
            </a:r>
            <a:r>
              <a:rPr lang="en-US" sz="1100" dirty="0" err="1">
                <a:latin typeface="Consolas" panose="020B0609020204030204" pitchFamily="49" charset="0"/>
              </a:rPr>
              <a:t>df</a:t>
            </a:r>
            <a:r>
              <a:rPr lang="en-US" sz="1100" dirty="0">
                <a:latin typeface="Consolas" panose="020B0609020204030204" pitchFamily="49" charset="0"/>
              </a:rPr>
              <a:t>[</a:t>
            </a:r>
            <a:r>
              <a:rPr lang="en-US" sz="1100" dirty="0">
                <a:solidFill>
                  <a:srgbClr val="7030A0"/>
                </a:solidFill>
                <a:latin typeface="Consolas" panose="020B0609020204030204" pitchFamily="49" charset="0"/>
              </a:rPr>
              <a:t>'Time_[s]'</a:t>
            </a:r>
            <a:r>
              <a:rPr lang="en-US" sz="1100" dirty="0">
                <a:latin typeface="Consolas" panose="020B0609020204030204" pitchFamily="49" charset="0"/>
              </a:rPr>
              <a:t>], </a:t>
            </a:r>
            <a:r>
              <a:rPr lang="en-US" sz="1100" dirty="0" err="1">
                <a:latin typeface="Consolas" panose="020B0609020204030204" pitchFamily="49" charset="0"/>
              </a:rPr>
              <a:t>df</a:t>
            </a:r>
            <a:r>
              <a:rPr lang="en-US" sz="1100" dirty="0">
                <a:latin typeface="Consolas" panose="020B0609020204030204" pitchFamily="49" charset="0"/>
              </a:rPr>
              <a:t>[</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RotSpeed</a:t>
            </a:r>
            <a:r>
              <a:rPr lang="en-US" sz="1100" dirty="0">
                <a:solidFill>
                  <a:srgbClr val="7030A0"/>
                </a:solidFill>
                <a:latin typeface="Consolas" panose="020B0609020204030204" pitchFamily="49" charset="0"/>
              </a:rPr>
              <a:t>_[rpm]'</a:t>
            </a:r>
            <a:r>
              <a:rPr lang="en-US" sz="1100" dirty="0">
                <a:latin typeface="Consolas" panose="020B0609020204030204" pitchFamily="49" charset="0"/>
              </a:rPr>
              <a:t>])</a:t>
            </a:r>
          </a:p>
          <a:p>
            <a:endParaRPr lang="en-US" sz="1600" dirty="0"/>
          </a:p>
        </p:txBody>
      </p:sp>
      <p:pic>
        <p:nvPicPr>
          <p:cNvPr id="9" name="Picture 8">
            <a:extLst>
              <a:ext uri="{FF2B5EF4-FFF2-40B4-BE49-F238E27FC236}">
                <a16:creationId xmlns:a16="http://schemas.microsoft.com/office/drawing/2014/main" id="{633044DA-DD5D-B7A9-86FA-1D58FCFA5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174" y="3139200"/>
            <a:ext cx="2219767" cy="1631624"/>
          </a:xfrm>
          <a:prstGeom prst="rect">
            <a:avLst/>
          </a:prstGeom>
        </p:spPr>
      </p:pic>
      <p:pic>
        <p:nvPicPr>
          <p:cNvPr id="11" name="Picture 10">
            <a:extLst>
              <a:ext uri="{FF2B5EF4-FFF2-40B4-BE49-F238E27FC236}">
                <a16:creationId xmlns:a16="http://schemas.microsoft.com/office/drawing/2014/main" id="{EF822626-B779-5A4F-25A8-C2589B87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0" y="900399"/>
            <a:ext cx="3390573" cy="1480822"/>
          </a:xfrm>
          <a:prstGeom prst="rect">
            <a:avLst/>
          </a:prstGeom>
        </p:spPr>
      </p:pic>
    </p:spTree>
    <p:extLst>
      <p:ext uri="{BB962C8B-B14F-4D97-AF65-F5344CB8AC3E}">
        <p14:creationId xmlns:p14="http://schemas.microsoft.com/office/powerpoint/2010/main" val="155631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F6A7-045B-B65C-F6FC-CFA74333C2CE}"/>
              </a:ext>
            </a:extLst>
          </p:cNvPr>
          <p:cNvSpPr>
            <a:spLocks noGrp="1"/>
          </p:cNvSpPr>
          <p:nvPr>
            <p:ph type="title"/>
          </p:nvPr>
        </p:nvSpPr>
        <p:spPr>
          <a:xfrm>
            <a:off x="1" y="1"/>
            <a:ext cx="4137660" cy="580767"/>
          </a:xfrm>
        </p:spPr>
        <p:txBody>
          <a:bodyPr/>
          <a:lstStyle/>
          <a:p>
            <a:r>
              <a:rPr lang="en-US" dirty="0"/>
              <a:t>Tools overview</a:t>
            </a:r>
          </a:p>
        </p:txBody>
      </p:sp>
      <p:sp>
        <p:nvSpPr>
          <p:cNvPr id="3" name="TextBox 2">
            <a:extLst>
              <a:ext uri="{FF2B5EF4-FFF2-40B4-BE49-F238E27FC236}">
                <a16:creationId xmlns:a16="http://schemas.microsoft.com/office/drawing/2014/main" id="{76F3A334-85DE-1BC8-30FB-0382105C67D0}"/>
              </a:ext>
            </a:extLst>
          </p:cNvPr>
          <p:cNvSpPr txBox="1"/>
          <p:nvPr/>
        </p:nvSpPr>
        <p:spPr>
          <a:xfrm>
            <a:off x="569742" y="618059"/>
            <a:ext cx="8448362" cy="4339650"/>
          </a:xfrm>
          <a:prstGeom prst="rect">
            <a:avLst/>
          </a:prstGeom>
          <a:noFill/>
        </p:spPr>
        <p:txBody>
          <a:bodyPr wrap="square" rtlCol="0">
            <a:spAutoFit/>
          </a:bodyPr>
          <a:lstStyle/>
          <a:p>
            <a:pPr marL="285750" indent="-285750">
              <a:buFont typeface="Arial" panose="020B0604020202020204" pitchFamily="34" charset="0"/>
              <a:buChar char="•"/>
            </a:pPr>
            <a:r>
              <a:rPr lang="en-US" sz="1200" b="1" dirty="0"/>
              <a:t>OpenFAST</a:t>
            </a:r>
            <a:r>
              <a:rPr lang="en-US" sz="1200" dirty="0"/>
              <a:t> realm:</a:t>
            </a:r>
          </a:p>
          <a:p>
            <a:pPr marL="742950" lvl="1" indent="-285750">
              <a:buFont typeface="Arial" panose="020B0604020202020204" pitchFamily="34" charset="0"/>
              <a:buChar char="•"/>
            </a:pPr>
            <a:r>
              <a:rPr lang="en-US" sz="1200" dirty="0"/>
              <a:t>Glue codes executables (use multiple modules): </a:t>
            </a:r>
            <a:r>
              <a:rPr lang="en-US" sz="1200" dirty="0" err="1"/>
              <a:t>openFAST</a:t>
            </a:r>
            <a:r>
              <a:rPr lang="en-US" sz="1200" dirty="0"/>
              <a:t>, </a:t>
            </a:r>
            <a:r>
              <a:rPr lang="en-US" sz="1200" dirty="0" err="1"/>
              <a:t>FAST.farm</a:t>
            </a:r>
            <a:r>
              <a:rPr lang="en-US" sz="1200" dirty="0"/>
              <a:t>, </a:t>
            </a:r>
            <a:r>
              <a:rPr lang="en-US" sz="1200" dirty="0" err="1"/>
              <a:t>TurbSim</a:t>
            </a:r>
            <a:endParaRPr lang="en-US" sz="1200" dirty="0"/>
          </a:p>
          <a:p>
            <a:pPr marL="742950" lvl="1" indent="-285750">
              <a:buFont typeface="Arial" panose="020B0604020202020204" pitchFamily="34" charset="0"/>
              <a:buChar char="•"/>
            </a:pPr>
            <a:r>
              <a:rPr lang="en-US" sz="1200" dirty="0"/>
              <a:t>Driver executables (use a single module): </a:t>
            </a:r>
            <a:r>
              <a:rPr lang="en-US" sz="1200" dirty="0" err="1"/>
              <a:t>aerodyn_driver</a:t>
            </a:r>
            <a:r>
              <a:rPr lang="en-US" sz="1200" dirty="0"/>
              <a:t>, </a:t>
            </a:r>
            <a:r>
              <a:rPr lang="en-US" sz="1200" dirty="0" err="1"/>
              <a:t>hydrodyn_driver</a:t>
            </a:r>
            <a:endParaRPr lang="en-US" sz="1200" dirty="0"/>
          </a:p>
          <a:p>
            <a:pPr marL="742950" lvl="1" indent="-285750">
              <a:buFont typeface="Arial" panose="020B0604020202020204" pitchFamily="34" charset="0"/>
              <a:buChar char="•"/>
            </a:pPr>
            <a:r>
              <a:rPr lang="en-US" sz="1200" dirty="0"/>
              <a:t>Libraries: Simulink, C++ library, DISCON (controller), more and more C-libraries wrapped with python</a:t>
            </a:r>
          </a:p>
          <a:p>
            <a:pPr lvl="1"/>
            <a:r>
              <a:rPr lang="en-US" sz="1200" dirty="0"/>
              <a:t>They take input files and return outputs (files). </a:t>
            </a:r>
          </a:p>
          <a:p>
            <a:pPr lvl="1"/>
            <a:endParaRPr lang="en-US" sz="1200" dirty="0"/>
          </a:p>
          <a:p>
            <a:pPr marL="285750" indent="-285750">
              <a:buFont typeface="Arial" panose="020B0604020202020204" pitchFamily="34" charset="0"/>
              <a:buChar char="•"/>
            </a:pPr>
            <a:r>
              <a:rPr lang="en-US" sz="1200" b="1" dirty="0"/>
              <a:t>ROSCO</a:t>
            </a:r>
            <a:r>
              <a:rPr lang="en-US" sz="1200" dirty="0"/>
              <a:t>: opensource controller that can be used with OpenFAST</a:t>
            </a:r>
            <a:br>
              <a:rPr lang="en-US" sz="1200" dirty="0"/>
            </a:br>
            <a:r>
              <a:rPr lang="en-US" sz="1200" dirty="0"/>
              <a:t> 	</a:t>
            </a:r>
            <a:r>
              <a:rPr lang="en-US" sz="1200" dirty="0">
                <a:hlinkClick r:id="rId3"/>
              </a:rPr>
              <a:t>https://github.com/NREL/ROSCO</a:t>
            </a:r>
            <a:r>
              <a:rPr lang="en-US" sz="1200" dirty="0"/>
              <a:t> </a:t>
            </a:r>
            <a:br>
              <a:rPr lang="en-US" sz="1200" dirty="0"/>
            </a:br>
            <a:endParaRPr lang="en-US" sz="1200" dirty="0"/>
          </a:p>
          <a:p>
            <a:pPr marL="285750" indent="-285750">
              <a:buFont typeface="Arial" panose="020B0604020202020204" pitchFamily="34" charset="0"/>
              <a:buChar char="•"/>
            </a:pPr>
            <a:r>
              <a:rPr lang="en-US" sz="1200" b="1" dirty="0"/>
              <a:t>Python-toolbox</a:t>
            </a:r>
            <a:r>
              <a:rPr lang="en-US" sz="1200" dirty="0"/>
              <a:t>: tools for preprocessing and postprocessing OpenFAST files (granular)</a:t>
            </a:r>
          </a:p>
          <a:p>
            <a:r>
              <a:rPr lang="en-US" sz="1200" dirty="0"/>
              <a:t>	</a:t>
            </a:r>
            <a:r>
              <a:rPr lang="en-US" sz="1200" dirty="0">
                <a:hlinkClick r:id="rId4"/>
              </a:rPr>
              <a:t>https://github.com/OpenFAST/python-toolbox</a:t>
            </a:r>
            <a:r>
              <a:rPr lang="en-US" sz="1200" dirty="0"/>
              <a:t> </a:t>
            </a:r>
            <a:br>
              <a:rPr lang="en-US" sz="1200" dirty="0"/>
            </a:br>
            <a:endParaRPr lang="en-US" sz="1200" dirty="0"/>
          </a:p>
          <a:p>
            <a:pPr marL="285750" indent="-285750">
              <a:buFont typeface="Arial" panose="020B0604020202020204" pitchFamily="34" charset="0"/>
              <a:buChar char="•"/>
            </a:pPr>
            <a:r>
              <a:rPr lang="en-US" sz="1200" b="1" dirty="0" err="1"/>
              <a:t>Matlab</a:t>
            </a:r>
            <a:r>
              <a:rPr lang="en-US" sz="1200" b="1" dirty="0"/>
              <a:t>-toolbox</a:t>
            </a:r>
            <a:r>
              <a:rPr lang="en-US" sz="1200" dirty="0"/>
              <a:t>: tools for preprocessing and postprocessing OpenFAST files</a:t>
            </a:r>
            <a:br>
              <a:rPr lang="en-US" sz="1200" dirty="0"/>
            </a:br>
            <a:r>
              <a:rPr lang="en-US" sz="1200" dirty="0"/>
              <a:t>	 </a:t>
            </a:r>
            <a:r>
              <a:rPr lang="en-US" sz="1200" dirty="0">
                <a:hlinkClick r:id="rId5"/>
              </a:rPr>
              <a:t>https://github.com/OpenFAST/matlab-toolbox</a:t>
            </a:r>
            <a:r>
              <a:rPr lang="en-US" sz="1200" dirty="0"/>
              <a:t> </a:t>
            </a:r>
            <a:br>
              <a:rPr lang="en-US" sz="1200" dirty="0"/>
            </a:br>
            <a:endParaRPr lang="en-US" sz="1200" dirty="0"/>
          </a:p>
          <a:p>
            <a:pPr marL="285750" indent="-285750">
              <a:buFont typeface="Arial" panose="020B0604020202020204" pitchFamily="34" charset="0"/>
              <a:buChar char="•"/>
            </a:pPr>
            <a:r>
              <a:rPr lang="en-US" sz="1200" b="1" dirty="0"/>
              <a:t>WEIS</a:t>
            </a:r>
            <a:r>
              <a:rPr lang="en-US" sz="1200" dirty="0"/>
              <a:t>: tools for preprocessing and postprocessing OpenFAST files (workhorse, e.g. DLC)</a:t>
            </a:r>
            <a:br>
              <a:rPr lang="en-US" sz="1200" dirty="0"/>
            </a:br>
            <a:r>
              <a:rPr lang="en-US" sz="1200" dirty="0"/>
              <a:t>	</a:t>
            </a:r>
            <a:r>
              <a:rPr lang="en-US" sz="1200" dirty="0">
                <a:hlinkClick r:id="rId6"/>
              </a:rPr>
              <a:t>https://github.com/WISDEM/WEIS</a:t>
            </a:r>
            <a:r>
              <a:rPr lang="en-US" sz="1200" dirty="0"/>
              <a:t> </a:t>
            </a:r>
            <a:br>
              <a:rPr lang="en-US" sz="1200" dirty="0"/>
            </a:br>
            <a:endParaRPr lang="en-US" sz="1200" dirty="0"/>
          </a:p>
          <a:p>
            <a:pPr marL="285750" indent="-285750">
              <a:buFont typeface="Arial" panose="020B0604020202020204" pitchFamily="34" charset="0"/>
              <a:buChar char="•"/>
            </a:pPr>
            <a:r>
              <a:rPr lang="en-US" sz="1200" b="1" dirty="0" err="1"/>
              <a:t>ParaView</a:t>
            </a:r>
            <a:r>
              <a:rPr lang="en-US" sz="1200" dirty="0"/>
              <a:t>: for 3D visualization of VTK/VTP files written by OpenFAST</a:t>
            </a:r>
            <a:br>
              <a:rPr lang="en-US" sz="1200" dirty="0"/>
            </a:br>
            <a:r>
              <a:rPr lang="en-US" sz="1200" dirty="0"/>
              <a:t>	</a:t>
            </a:r>
            <a:r>
              <a:rPr lang="en-US" sz="1200" dirty="0">
                <a:hlinkClick r:id="rId7"/>
              </a:rPr>
              <a:t>https://www.paraview.org/</a:t>
            </a:r>
            <a:r>
              <a:rPr lang="en-US" sz="1200" dirty="0"/>
              <a:t> </a:t>
            </a:r>
            <a:br>
              <a:rPr lang="en-US" sz="1200" dirty="0"/>
            </a:br>
            <a:endParaRPr lang="en-US" sz="1200" dirty="0"/>
          </a:p>
          <a:p>
            <a:pPr marL="285750" indent="-285750">
              <a:buFont typeface="Arial" panose="020B0604020202020204" pitchFamily="34" charset="0"/>
              <a:buChar char="•"/>
            </a:pPr>
            <a:r>
              <a:rPr lang="en-US" sz="1200" b="1" dirty="0" err="1"/>
              <a:t>pyDatView</a:t>
            </a:r>
            <a:r>
              <a:rPr lang="en-US" sz="1200" dirty="0"/>
              <a:t>: for 1D visualization of input and output files, some postprocessing</a:t>
            </a:r>
            <a:br>
              <a:rPr lang="en-US" sz="1200" dirty="0"/>
            </a:br>
            <a:r>
              <a:rPr lang="en-US" sz="1200" dirty="0"/>
              <a:t>	</a:t>
            </a:r>
            <a:r>
              <a:rPr lang="en-US" sz="1200" dirty="0">
                <a:hlinkClick r:id="rId8"/>
              </a:rPr>
              <a:t>https://github.com/ebranlard/pyDatView</a:t>
            </a:r>
            <a:r>
              <a:rPr lang="en-US" sz="1200" dirty="0"/>
              <a:t> </a:t>
            </a:r>
          </a:p>
        </p:txBody>
      </p:sp>
    </p:spTree>
    <p:extLst>
      <p:ext uri="{BB962C8B-B14F-4D97-AF65-F5344CB8AC3E}">
        <p14:creationId xmlns:p14="http://schemas.microsoft.com/office/powerpoint/2010/main" val="353653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a:t>python-toolbox – simple examples</a:t>
            </a:r>
          </a:p>
        </p:txBody>
      </p:sp>
      <p:sp>
        <p:nvSpPr>
          <p:cNvPr id="3" name="TextBox 2">
            <a:extLst>
              <a:ext uri="{FF2B5EF4-FFF2-40B4-BE49-F238E27FC236}">
                <a16:creationId xmlns:a16="http://schemas.microsoft.com/office/drawing/2014/main" id="{2EDEA49B-BE5B-4957-97C3-B37F6FFB8FE3}"/>
              </a:ext>
            </a:extLst>
          </p:cNvPr>
          <p:cNvSpPr txBox="1"/>
          <p:nvPr/>
        </p:nvSpPr>
        <p:spPr>
          <a:xfrm>
            <a:off x="200059" y="743413"/>
            <a:ext cx="8273381" cy="3254737"/>
          </a:xfrm>
          <a:prstGeom prst="rect">
            <a:avLst/>
          </a:prstGeom>
          <a:noFill/>
        </p:spPr>
        <p:txBody>
          <a:bodyPr wrap="square" rtlCol="0">
            <a:spAutoFit/>
          </a:bodyPr>
          <a:lstStyle/>
          <a:p>
            <a:r>
              <a:rPr lang="en-US" sz="1050" dirty="0"/>
              <a:t>(see </a:t>
            </a:r>
            <a:r>
              <a:rPr lang="en-US" sz="1000" dirty="0">
                <a:latin typeface="Consolas" panose="020B0609020204030204" pitchFamily="49" charset="0"/>
              </a:rPr>
              <a:t>Demos/python-toolbox</a:t>
            </a:r>
            <a:r>
              <a:rPr lang="en-US" sz="1050" dirty="0"/>
              <a:t> from shared folder)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Plot the AeroDyn blade properties (</a:t>
            </a:r>
            <a:r>
              <a:rPr lang="en-US" sz="1400" dirty="0">
                <a:latin typeface="Consolas" panose="020B0609020204030204" pitchFamily="49" charset="0"/>
              </a:rPr>
              <a:t>Example3.py</a:t>
            </a:r>
            <a:r>
              <a:rPr lang="en-US" sz="1400" dirty="0"/>
              <a:t>):</a:t>
            </a:r>
          </a:p>
          <a:p>
            <a:pPr lvl="2"/>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matplotlib.pyplot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plt</a:t>
            </a:r>
            <a:endParaRPr lang="en-US" sz="1100" dirty="0">
              <a:latin typeface="Consolas" panose="020B0609020204030204" pitchFamily="49" charset="0"/>
            </a:endParaRPr>
          </a:p>
          <a:p>
            <a:pPr lvl="2"/>
            <a:r>
              <a:rPr lang="en-US" sz="1100" dirty="0">
                <a:solidFill>
                  <a:schemeClr val="accent5"/>
                </a:solidFill>
                <a:latin typeface="Consolas" panose="020B0609020204030204" pitchFamily="49" charset="0"/>
              </a:rPr>
              <a:t>from</a:t>
            </a:r>
            <a:r>
              <a:rPr lang="en-US" sz="1100" dirty="0">
                <a:latin typeface="Consolas" panose="020B0609020204030204" pitchFamily="49" charset="0"/>
              </a:rPr>
              <a:t> </a:t>
            </a:r>
            <a:r>
              <a:rPr lang="en-US" sz="1100" dirty="0" err="1">
                <a:latin typeface="Consolas" panose="020B0609020204030204" pitchFamily="49" charset="0"/>
              </a:rPr>
              <a:t>pyFAST.input_output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b="1" dirty="0" err="1">
                <a:latin typeface="Consolas" panose="020B0609020204030204" pitchFamily="49" charset="0"/>
              </a:rPr>
              <a:t>FASTInputFile</a:t>
            </a:r>
            <a:endParaRPr lang="en-US" sz="1100" b="1" dirty="0">
              <a:latin typeface="Consolas" panose="020B0609020204030204" pitchFamily="49" charset="0"/>
            </a:endParaRPr>
          </a:p>
          <a:p>
            <a:pPr lvl="2"/>
            <a:r>
              <a:rPr lang="en-US" sz="1100" dirty="0" err="1">
                <a:latin typeface="Consolas" panose="020B0609020204030204" pitchFamily="49" charset="0"/>
              </a:rPr>
              <a:t>df</a:t>
            </a:r>
            <a:r>
              <a:rPr lang="en-US" sz="1100" dirty="0">
                <a:latin typeface="Consolas" panose="020B0609020204030204" pitchFamily="49" charset="0"/>
              </a:rPr>
              <a:t> = </a:t>
            </a:r>
            <a:r>
              <a:rPr lang="en-US" sz="1100" b="1" dirty="0" err="1">
                <a:latin typeface="Consolas" panose="020B0609020204030204" pitchFamily="49" charset="0"/>
              </a:rPr>
              <a:t>FASTInputFile</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'data/AeroDyn_Blade.dat'</a:t>
            </a:r>
            <a:r>
              <a:rPr lang="en-US" sz="1100" dirty="0">
                <a:latin typeface="Consolas" panose="020B0609020204030204" pitchFamily="49" charset="0"/>
              </a:rPr>
              <a:t>).</a:t>
            </a:r>
            <a:r>
              <a:rPr lang="en-US" sz="1100" dirty="0" err="1">
                <a:latin typeface="Consolas" panose="020B0609020204030204" pitchFamily="49" charset="0"/>
              </a:rPr>
              <a:t>toDataFrame</a:t>
            </a:r>
            <a:r>
              <a:rPr lang="en-US" sz="1100" dirty="0">
                <a:latin typeface="Consolas" panose="020B0609020204030204" pitchFamily="49" charset="0"/>
              </a:rPr>
              <a:t>()</a:t>
            </a:r>
          </a:p>
          <a:p>
            <a:pPr lvl="2"/>
            <a:r>
              <a:rPr lang="en-US" sz="1100" dirty="0" err="1">
                <a:latin typeface="Consolas" panose="020B0609020204030204" pitchFamily="49" charset="0"/>
              </a:rPr>
              <a:t>plt.plot</a:t>
            </a:r>
            <a:r>
              <a:rPr lang="en-US" sz="1100" dirty="0">
                <a:latin typeface="Consolas" panose="020B0609020204030204" pitchFamily="49" charset="0"/>
              </a:rPr>
              <a:t>(</a:t>
            </a:r>
            <a:r>
              <a:rPr lang="en-US" sz="1100" dirty="0" err="1">
                <a:latin typeface="Consolas" panose="020B0609020204030204" pitchFamily="49" charset="0"/>
              </a:rPr>
              <a:t>df</a:t>
            </a:r>
            <a:r>
              <a:rPr lang="en-US" sz="1100" dirty="0">
                <a:latin typeface="Consolas" panose="020B0609020204030204" pitchFamily="49" charset="0"/>
              </a:rPr>
              <a:t>['</a:t>
            </a:r>
            <a:r>
              <a:rPr lang="en-US" sz="1100" dirty="0" err="1">
                <a:latin typeface="Consolas" panose="020B0609020204030204" pitchFamily="49" charset="0"/>
              </a:rPr>
              <a:t>BlSpn</a:t>
            </a:r>
            <a:r>
              <a:rPr lang="en-US" sz="1100" dirty="0">
                <a:latin typeface="Consolas" panose="020B0609020204030204" pitchFamily="49" charset="0"/>
              </a:rPr>
              <a:t>_[m]'], </a:t>
            </a:r>
            <a:r>
              <a:rPr lang="en-US" sz="1100" dirty="0" err="1">
                <a:latin typeface="Consolas" panose="020B0609020204030204" pitchFamily="49" charset="0"/>
              </a:rPr>
              <a:t>df</a:t>
            </a:r>
            <a:r>
              <a:rPr lang="en-US" sz="1100" dirty="0">
                <a:latin typeface="Consolas" panose="020B0609020204030204" pitchFamily="49" charset="0"/>
              </a:rPr>
              <a:t>['</a:t>
            </a:r>
            <a:r>
              <a:rPr lang="en-US" sz="1100" dirty="0" err="1">
                <a:latin typeface="Consolas" panose="020B0609020204030204" pitchFamily="49" charset="0"/>
              </a:rPr>
              <a:t>BlChord</a:t>
            </a:r>
            <a:r>
              <a:rPr lang="en-US" sz="1100" dirty="0">
                <a:latin typeface="Consolas" panose="020B0609020204030204" pitchFamily="49" charset="0"/>
              </a:rPr>
              <a:t>_[m]'])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Read a </a:t>
            </a:r>
            <a:r>
              <a:rPr lang="en-US" sz="1400" dirty="0" err="1"/>
              <a:t>TurbSim</a:t>
            </a:r>
            <a:r>
              <a:rPr lang="en-US" sz="1400" dirty="0"/>
              <a:t> box, modify it, write it back (</a:t>
            </a:r>
            <a:r>
              <a:rPr lang="en-US" sz="1400" dirty="0">
                <a:latin typeface="Consolas" panose="020B0609020204030204" pitchFamily="49" charset="0"/>
              </a:rPr>
              <a:t>Example4.py</a:t>
            </a:r>
            <a:r>
              <a:rPr lang="en-US" sz="1400" dirty="0"/>
              <a:t>):</a:t>
            </a:r>
            <a:br>
              <a:rPr lang="en-US" sz="1200" dirty="0"/>
            </a:br>
            <a:r>
              <a:rPr lang="en-US" sz="1200" dirty="0"/>
              <a:t>(Also: fit profiles, plot time series, cross correlation, export to Mann format) </a:t>
            </a:r>
          </a:p>
          <a:p>
            <a:pPr lvl="2"/>
            <a:r>
              <a:rPr lang="en-US" sz="1100" dirty="0">
                <a:solidFill>
                  <a:schemeClr val="accent5"/>
                </a:solidFill>
                <a:latin typeface="Consolas" panose="020B0609020204030204" pitchFamily="49" charset="0"/>
              </a:rPr>
              <a:t>from</a:t>
            </a:r>
            <a:r>
              <a:rPr lang="en-US" sz="1100" dirty="0">
                <a:latin typeface="Consolas" panose="020B0609020204030204" pitchFamily="49" charset="0"/>
              </a:rPr>
              <a:t> </a:t>
            </a:r>
            <a:r>
              <a:rPr lang="en-US" sz="1100" dirty="0" err="1">
                <a:latin typeface="Consolas" panose="020B0609020204030204" pitchFamily="49" charset="0"/>
              </a:rPr>
              <a:t>pyFAST.input_output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b="1" dirty="0" err="1">
                <a:latin typeface="Consolas" panose="020B0609020204030204" pitchFamily="49" charset="0"/>
              </a:rPr>
              <a:t>TurbSimFile</a:t>
            </a:r>
            <a:endParaRPr lang="en-US" sz="1100" b="1" dirty="0">
              <a:latin typeface="Consolas" panose="020B0609020204030204" pitchFamily="49" charset="0"/>
            </a:endParaRPr>
          </a:p>
          <a:p>
            <a:pPr lvl="2"/>
            <a:r>
              <a:rPr lang="en-US" sz="1100" dirty="0" err="1">
                <a:latin typeface="Consolas" panose="020B0609020204030204" pitchFamily="49" charset="0"/>
              </a:rPr>
              <a:t>ts</a:t>
            </a:r>
            <a:r>
              <a:rPr lang="en-US" sz="1100" dirty="0">
                <a:latin typeface="Consolas" panose="020B0609020204030204" pitchFamily="49" charset="0"/>
              </a:rPr>
              <a:t> = </a:t>
            </a:r>
            <a:r>
              <a:rPr lang="en-US" sz="1100" b="1" dirty="0" err="1">
                <a:latin typeface="Consolas" panose="020B0609020204030204" pitchFamily="49" charset="0"/>
              </a:rPr>
              <a:t>TurbSimFile</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t>
            </a:r>
            <a:r>
              <a:rPr lang="en-US" sz="1100" dirty="0" err="1">
                <a:solidFill>
                  <a:srgbClr val="7030A0"/>
                </a:solidFill>
                <a:latin typeface="Consolas" panose="020B0609020204030204" pitchFamily="49" charset="0"/>
              </a:rPr>
              <a:t>TurbSimBox.bts</a:t>
            </a:r>
            <a:r>
              <a:rPr lang="en-US" sz="1100" dirty="0">
                <a:solidFill>
                  <a:srgbClr val="7030A0"/>
                </a:solidFill>
                <a:latin typeface="Consolas" panose="020B0609020204030204" pitchFamily="49" charset="0"/>
              </a:rPr>
              <a:t>'</a:t>
            </a:r>
            <a:r>
              <a:rPr lang="en-US" sz="1100" dirty="0">
                <a:latin typeface="Consolas" panose="020B0609020204030204" pitchFamily="49" charset="0"/>
              </a:rPr>
              <a:t>)</a:t>
            </a:r>
          </a:p>
          <a:p>
            <a:pPr lvl="2"/>
            <a:r>
              <a:rPr lang="en-US" sz="1100" dirty="0">
                <a:latin typeface="Consolas" panose="020B0609020204030204" pitchFamily="49" charset="0"/>
              </a:rPr>
              <a:t>print(</a:t>
            </a:r>
            <a:r>
              <a:rPr lang="en-US" sz="1100" dirty="0" err="1">
                <a:latin typeface="Consolas" panose="020B0609020204030204" pitchFamily="49" charset="0"/>
              </a:rPr>
              <a:t>ts</a:t>
            </a:r>
            <a:r>
              <a:rPr lang="en-US" sz="1100" dirty="0">
                <a:latin typeface="Consolas" panose="020B0609020204030204" pitchFamily="49" charset="0"/>
              </a:rPr>
              <a:t>)</a:t>
            </a:r>
          </a:p>
          <a:p>
            <a:pPr lvl="2"/>
            <a:r>
              <a:rPr lang="en-US" sz="1100" dirty="0" err="1">
                <a:latin typeface="Consolas" panose="020B0609020204030204" pitchFamily="49" charset="0"/>
              </a:rPr>
              <a:t>ts</a:t>
            </a:r>
            <a:r>
              <a:rPr lang="en-US" sz="1100" dirty="0">
                <a:latin typeface="Consolas" panose="020B0609020204030204" pitchFamily="49" charset="0"/>
              </a:rPr>
              <a:t>['u'][0,:,:,:] += 1 </a:t>
            </a:r>
            <a:r>
              <a:rPr lang="en-US" sz="1100" dirty="0">
                <a:solidFill>
                  <a:schemeClr val="accent4"/>
                </a:solidFill>
                <a:latin typeface="Consolas" panose="020B0609020204030204" pitchFamily="49" charset="0"/>
              </a:rPr>
              <a:t># Add 1 m/s in the streamwise direction</a:t>
            </a:r>
          </a:p>
          <a:p>
            <a:pPr lvl="2"/>
            <a:r>
              <a:rPr lang="en-US" sz="1100" dirty="0" err="1">
                <a:latin typeface="Consolas" panose="020B0609020204030204" pitchFamily="49" charset="0"/>
              </a:rPr>
              <a:t>ts.write</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t>
            </a:r>
            <a:r>
              <a:rPr lang="en-US" sz="1100" dirty="0" err="1">
                <a:solidFill>
                  <a:srgbClr val="7030A0"/>
                </a:solidFill>
                <a:latin typeface="Consolas" panose="020B0609020204030204" pitchFamily="49" charset="0"/>
              </a:rPr>
              <a:t>TurbSimBox_Changed.bts</a:t>
            </a:r>
            <a:r>
              <a:rPr lang="en-US" sz="1100" dirty="0">
                <a:solidFill>
                  <a:srgbClr val="7030A0"/>
                </a:solidFill>
                <a:latin typeface="Consolas" panose="020B0609020204030204" pitchFamily="49" charset="0"/>
              </a:rPr>
              <a:t>'</a:t>
            </a:r>
            <a:r>
              <a:rPr lang="en-US" sz="1100" dirty="0">
                <a:latin typeface="Consolas" panose="020B0609020204030204" pitchFamily="49" charset="0"/>
              </a:rPr>
              <a:t>)</a:t>
            </a:r>
          </a:p>
          <a:p>
            <a:endParaRPr lang="en-US" sz="1600" dirty="0"/>
          </a:p>
        </p:txBody>
      </p:sp>
      <p:pic>
        <p:nvPicPr>
          <p:cNvPr id="4" name="Picture 3">
            <a:extLst>
              <a:ext uri="{FF2B5EF4-FFF2-40B4-BE49-F238E27FC236}">
                <a16:creationId xmlns:a16="http://schemas.microsoft.com/office/drawing/2014/main" id="{4D18578B-A6A3-9E82-FBFC-B84F5E3B2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684" y="743413"/>
            <a:ext cx="1959922" cy="1463040"/>
          </a:xfrm>
          <a:prstGeom prst="rect">
            <a:avLst/>
          </a:prstGeom>
        </p:spPr>
      </p:pic>
      <p:pic>
        <p:nvPicPr>
          <p:cNvPr id="6" name="Picture 5">
            <a:extLst>
              <a:ext uri="{FF2B5EF4-FFF2-40B4-BE49-F238E27FC236}">
                <a16:creationId xmlns:a16="http://schemas.microsoft.com/office/drawing/2014/main" id="{A6B90EB9-445C-4537-7874-393A2B6F9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021" y="2720251"/>
            <a:ext cx="3233270" cy="905032"/>
          </a:xfrm>
          <a:prstGeom prst="rect">
            <a:avLst/>
          </a:prstGeom>
        </p:spPr>
      </p:pic>
      <p:pic>
        <p:nvPicPr>
          <p:cNvPr id="8" name="Picture 7">
            <a:extLst>
              <a:ext uri="{FF2B5EF4-FFF2-40B4-BE49-F238E27FC236}">
                <a16:creationId xmlns:a16="http://schemas.microsoft.com/office/drawing/2014/main" id="{9AD535AF-3DBE-2D2E-E3DD-0951D779A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260" y="3761463"/>
            <a:ext cx="1679663" cy="1280160"/>
          </a:xfrm>
          <a:prstGeom prst="rect">
            <a:avLst/>
          </a:prstGeom>
        </p:spPr>
      </p:pic>
      <p:pic>
        <p:nvPicPr>
          <p:cNvPr id="10" name="Picture 9">
            <a:extLst>
              <a:ext uri="{FF2B5EF4-FFF2-40B4-BE49-F238E27FC236}">
                <a16:creationId xmlns:a16="http://schemas.microsoft.com/office/drawing/2014/main" id="{87A1BB81-2D68-AFB4-4CA9-FAFF1F787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840" y="3718303"/>
            <a:ext cx="1689582" cy="1280160"/>
          </a:xfrm>
          <a:prstGeom prst="rect">
            <a:avLst/>
          </a:prstGeom>
        </p:spPr>
      </p:pic>
      <p:pic>
        <p:nvPicPr>
          <p:cNvPr id="12" name="Picture 11">
            <a:extLst>
              <a:ext uri="{FF2B5EF4-FFF2-40B4-BE49-F238E27FC236}">
                <a16:creationId xmlns:a16="http://schemas.microsoft.com/office/drawing/2014/main" id="{83CD71AA-E2F7-65AA-F254-9FED2D7F8B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3278" y="3718303"/>
            <a:ext cx="1648776" cy="1280160"/>
          </a:xfrm>
          <a:prstGeom prst="rect">
            <a:avLst/>
          </a:prstGeom>
        </p:spPr>
      </p:pic>
      <p:pic>
        <p:nvPicPr>
          <p:cNvPr id="14" name="Picture 13">
            <a:extLst>
              <a:ext uri="{FF2B5EF4-FFF2-40B4-BE49-F238E27FC236}">
                <a16:creationId xmlns:a16="http://schemas.microsoft.com/office/drawing/2014/main" id="{CFFC3B73-6E2F-631A-1858-5494CF6C6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9245" y="3728688"/>
            <a:ext cx="1615103" cy="1280160"/>
          </a:xfrm>
          <a:prstGeom prst="rect">
            <a:avLst/>
          </a:prstGeom>
        </p:spPr>
      </p:pic>
    </p:spTree>
    <p:extLst>
      <p:ext uri="{BB962C8B-B14F-4D97-AF65-F5344CB8AC3E}">
        <p14:creationId xmlns:p14="http://schemas.microsoft.com/office/powerpoint/2010/main" val="3148450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a:t>python-toolbox – simple examples</a:t>
            </a:r>
          </a:p>
        </p:txBody>
      </p:sp>
      <p:sp>
        <p:nvSpPr>
          <p:cNvPr id="3" name="TextBox 2">
            <a:extLst>
              <a:ext uri="{FF2B5EF4-FFF2-40B4-BE49-F238E27FC236}">
                <a16:creationId xmlns:a16="http://schemas.microsoft.com/office/drawing/2014/main" id="{2EDEA49B-BE5B-4957-97C3-B37F6FFB8FE3}"/>
              </a:ext>
            </a:extLst>
          </p:cNvPr>
          <p:cNvSpPr txBox="1"/>
          <p:nvPr/>
        </p:nvSpPr>
        <p:spPr>
          <a:xfrm>
            <a:off x="200059" y="743413"/>
            <a:ext cx="8273381" cy="3624069"/>
          </a:xfrm>
          <a:prstGeom prst="rect">
            <a:avLst/>
          </a:prstGeom>
          <a:noFill/>
        </p:spPr>
        <p:txBody>
          <a:bodyPr wrap="square" rtlCol="0">
            <a:spAutoFit/>
          </a:bodyPr>
          <a:lstStyle/>
          <a:p>
            <a:r>
              <a:rPr lang="en-US" sz="1050" dirty="0"/>
              <a:t>(see </a:t>
            </a:r>
            <a:r>
              <a:rPr lang="en-US" sz="1000" dirty="0">
                <a:latin typeface="Consolas" panose="020B0609020204030204" pitchFamily="49" charset="0"/>
              </a:rPr>
              <a:t>Demos/python-toolbox</a:t>
            </a:r>
            <a:r>
              <a:rPr lang="en-US" sz="1050" dirty="0"/>
              <a:t> from shared folder)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Read a CSV file with (alpha, Cl, </a:t>
            </a:r>
            <a:r>
              <a:rPr lang="en-US" sz="1400" dirty="0" err="1"/>
              <a:t>etc</a:t>
            </a:r>
            <a:r>
              <a:rPr lang="en-US" sz="1400" dirty="0"/>
              <a:t>) and write it to AeroDyn format (</a:t>
            </a:r>
            <a:r>
              <a:rPr lang="en-US" sz="1400" dirty="0">
                <a:latin typeface="Consolas" panose="020B0609020204030204" pitchFamily="49" charset="0"/>
              </a:rPr>
              <a:t>Example5.py</a:t>
            </a:r>
            <a:r>
              <a:rPr lang="en-US" sz="1400" dirty="0"/>
              <a:t>):</a:t>
            </a:r>
          </a:p>
          <a:p>
            <a:pPr lvl="1"/>
            <a:r>
              <a:rPr lang="en-US" sz="1100" dirty="0">
                <a:solidFill>
                  <a:schemeClr val="accent5"/>
                </a:solidFill>
                <a:latin typeface="Consolas" panose="020B0609020204030204" pitchFamily="49" charset="0"/>
              </a:rPr>
              <a:t>from</a:t>
            </a:r>
            <a:r>
              <a:rPr lang="en-US" sz="1100" dirty="0">
                <a:latin typeface="Consolas" panose="020B0609020204030204" pitchFamily="49" charset="0"/>
              </a:rPr>
              <a:t> </a:t>
            </a:r>
            <a:r>
              <a:rPr lang="en-US" sz="1100" dirty="0" err="1">
                <a:latin typeface="Consolas" panose="020B0609020204030204" pitchFamily="49" charset="0"/>
              </a:rPr>
              <a:t>pyFAST.airfoils.Polar</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b="1" dirty="0">
                <a:latin typeface="Consolas" panose="020B0609020204030204" pitchFamily="49" charset="0"/>
              </a:rPr>
              <a:t>Polar</a:t>
            </a:r>
          </a:p>
          <a:p>
            <a:pPr lvl="1"/>
            <a:r>
              <a:rPr lang="en-US" sz="1100" dirty="0">
                <a:latin typeface="Consolas" panose="020B0609020204030204" pitchFamily="49" charset="0"/>
              </a:rPr>
              <a:t>polar = </a:t>
            </a:r>
            <a:r>
              <a:rPr lang="en-US" sz="1100" b="1" dirty="0">
                <a:latin typeface="Consolas" panose="020B0609020204030204" pitchFamily="49" charset="0"/>
              </a:rPr>
              <a:t>Polar</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'data/DU21_A17.csv'</a:t>
            </a:r>
            <a:r>
              <a:rPr lang="en-US" sz="1100" dirty="0">
                <a:latin typeface="Consolas" panose="020B0609020204030204" pitchFamily="49" charset="0"/>
              </a:rPr>
              <a:t>, </a:t>
            </a:r>
            <a:r>
              <a:rPr lang="en-US" sz="1100" dirty="0" err="1">
                <a:latin typeface="Consolas" panose="020B0609020204030204" pitchFamily="49" charset="0"/>
              </a:rPr>
              <a:t>fformat</a:t>
            </a:r>
            <a:r>
              <a:rPr lang="en-US" sz="1100" dirty="0">
                <a:latin typeface="Consolas" panose="020B0609020204030204" pitchFamily="49" charset="0"/>
              </a:rPr>
              <a:t>=</a:t>
            </a:r>
            <a:r>
              <a:rPr lang="en-US" sz="1100" dirty="0">
                <a:solidFill>
                  <a:srgbClr val="7030A0"/>
                </a:solidFill>
                <a:latin typeface="Consolas" panose="020B0609020204030204" pitchFamily="49" charset="0"/>
              </a:rPr>
              <a:t>'delimited'</a:t>
            </a:r>
            <a:r>
              <a:rPr lang="en-US" sz="1100" dirty="0">
                <a:latin typeface="Consolas" panose="020B0609020204030204" pitchFamily="49" charset="0"/>
              </a:rPr>
              <a:t>)</a:t>
            </a:r>
          </a:p>
          <a:p>
            <a:pPr lvl="1"/>
            <a:r>
              <a:rPr lang="en-US" sz="1100" dirty="0" err="1">
                <a:latin typeface="Consolas" panose="020B0609020204030204" pitchFamily="49" charset="0"/>
              </a:rPr>
              <a:t>ADpol</a:t>
            </a:r>
            <a:r>
              <a:rPr lang="en-US" sz="1100" dirty="0">
                <a:latin typeface="Consolas" panose="020B0609020204030204" pitchFamily="49" charset="0"/>
              </a:rPr>
              <a:t> = </a:t>
            </a:r>
            <a:r>
              <a:rPr lang="en-US" sz="1100" dirty="0" err="1">
                <a:latin typeface="Consolas" panose="020B0609020204030204" pitchFamily="49" charset="0"/>
              </a:rPr>
              <a:t>polar.toAeroDyn</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'data/AeroDyn_Polar_DU21_A17.dat’)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Read an output file and average the radial/nodal data (</a:t>
            </a:r>
            <a:r>
              <a:rPr lang="en-US" sz="1400" dirty="0">
                <a:latin typeface="Consolas" panose="020B0609020204030204" pitchFamily="49" charset="0"/>
              </a:rPr>
              <a:t>Example6.py</a:t>
            </a:r>
            <a:r>
              <a:rPr lang="en-US" sz="1400" dirty="0"/>
              <a:t>):</a:t>
            </a:r>
          </a:p>
          <a:p>
            <a:pPr lvl="1"/>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matplotlib.pyplot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plt</a:t>
            </a:r>
            <a:endParaRPr lang="en-US" sz="1100" dirty="0">
              <a:latin typeface="Consolas" panose="020B0609020204030204" pitchFamily="49" charset="0"/>
            </a:endParaRPr>
          </a:p>
          <a:p>
            <a:pPr lvl="1"/>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pyFAST.input_output</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io </a:t>
            </a:r>
          </a:p>
          <a:p>
            <a:pPr lvl="1"/>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pyFAST.input_output.postpro</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postpro</a:t>
            </a:r>
            <a:endParaRPr lang="en-US" sz="1100" dirty="0">
              <a:latin typeface="Consolas" panose="020B0609020204030204" pitchFamily="49" charset="0"/>
            </a:endParaRPr>
          </a:p>
          <a:p>
            <a:pPr lvl="1"/>
            <a:r>
              <a:rPr lang="en-US" sz="1100" dirty="0">
                <a:solidFill>
                  <a:schemeClr val="accent4"/>
                </a:solidFill>
                <a:latin typeface="Consolas" panose="020B0609020204030204" pitchFamily="49" charset="0"/>
              </a:rPr>
              <a:t># Step 1: Read an </a:t>
            </a:r>
            <a:r>
              <a:rPr lang="en-US" sz="1100" dirty="0" err="1">
                <a:solidFill>
                  <a:schemeClr val="accent4"/>
                </a:solidFill>
                <a:latin typeface="Consolas" panose="020B0609020204030204" pitchFamily="49" charset="0"/>
              </a:rPr>
              <a:t>openfast</a:t>
            </a:r>
            <a:r>
              <a:rPr lang="en-US" sz="1100" dirty="0">
                <a:solidFill>
                  <a:schemeClr val="accent4"/>
                </a:solidFill>
                <a:latin typeface="Consolas" panose="020B0609020204030204" pitchFamily="49" charset="0"/>
              </a:rPr>
              <a:t> output file</a:t>
            </a:r>
          </a:p>
          <a:p>
            <a:pPr lvl="1"/>
            <a:r>
              <a:rPr lang="en-US" sz="1100" dirty="0" err="1">
                <a:latin typeface="Consolas" panose="020B0609020204030204" pitchFamily="49" charset="0"/>
              </a:rPr>
              <a:t>df</a:t>
            </a:r>
            <a:r>
              <a:rPr lang="en-US" sz="1100" dirty="0">
                <a:latin typeface="Consolas" panose="020B0609020204030204" pitchFamily="49" charset="0"/>
              </a:rPr>
              <a:t> = </a:t>
            </a:r>
            <a:r>
              <a:rPr lang="en-US" sz="1100" dirty="0" err="1">
                <a:latin typeface="Consolas" panose="020B0609020204030204" pitchFamily="49" charset="0"/>
              </a:rPr>
              <a:t>io.fast_output_file.FASTOutputFile</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t>
            </a:r>
            <a:r>
              <a:rPr lang="en-US" sz="1100" dirty="0" err="1">
                <a:solidFill>
                  <a:srgbClr val="7030A0"/>
                </a:solidFill>
                <a:latin typeface="Consolas" panose="020B0609020204030204" pitchFamily="49" charset="0"/>
              </a:rPr>
              <a:t>Main.out</a:t>
            </a:r>
            <a:r>
              <a:rPr lang="en-US" sz="1100" dirty="0">
                <a:solidFill>
                  <a:srgbClr val="7030A0"/>
                </a:solidFill>
                <a:latin typeface="Consolas" panose="020B0609020204030204" pitchFamily="49" charset="0"/>
              </a:rPr>
              <a:t>'</a:t>
            </a:r>
            <a:r>
              <a:rPr lang="en-US" sz="1100" dirty="0">
                <a:latin typeface="Consolas" panose="020B0609020204030204" pitchFamily="49" charset="0"/>
              </a:rPr>
              <a:t>).</a:t>
            </a:r>
            <a:r>
              <a:rPr lang="en-US" sz="1100" dirty="0" err="1">
                <a:latin typeface="Consolas" panose="020B0609020204030204" pitchFamily="49" charset="0"/>
              </a:rPr>
              <a:t>toDataFrame</a:t>
            </a:r>
            <a:r>
              <a:rPr lang="en-US" sz="1100" dirty="0">
                <a:latin typeface="Consolas" panose="020B0609020204030204" pitchFamily="49" charset="0"/>
              </a:rPr>
              <a:t>()</a:t>
            </a:r>
          </a:p>
          <a:p>
            <a:pPr lvl="1"/>
            <a:r>
              <a:rPr lang="en-US" sz="1100" dirty="0">
                <a:solidFill>
                  <a:schemeClr val="accent4"/>
                </a:solidFill>
                <a:latin typeface="Consolas" panose="020B0609020204030204" pitchFamily="49" charset="0"/>
              </a:rPr>
              <a:t># Step2 : Average data (over 1 period) and extract the radial stations</a:t>
            </a:r>
          </a:p>
          <a:p>
            <a:pPr lvl="1"/>
            <a:r>
              <a:rPr lang="en-US" sz="1100" dirty="0" err="1">
                <a:latin typeface="Consolas" panose="020B0609020204030204" pitchFamily="49" charset="0"/>
              </a:rPr>
              <a:t>dfRad_ED</a:t>
            </a:r>
            <a:r>
              <a:rPr lang="en-US" sz="1100" dirty="0">
                <a:latin typeface="Consolas" panose="020B0609020204030204" pitchFamily="49" charset="0"/>
              </a:rPr>
              <a:t>, </a:t>
            </a:r>
            <a:r>
              <a:rPr lang="en-US" sz="1100" dirty="0" err="1">
                <a:latin typeface="Consolas" panose="020B0609020204030204" pitchFamily="49" charset="0"/>
              </a:rPr>
              <a:t>dfRad_AD</a:t>
            </a:r>
            <a:r>
              <a:rPr lang="en-US" sz="1100" dirty="0">
                <a:latin typeface="Consolas" panose="020B0609020204030204" pitchFamily="49" charset="0"/>
              </a:rPr>
              <a:t>, </a:t>
            </a:r>
            <a:r>
              <a:rPr lang="en-US" sz="1100" dirty="0" err="1">
                <a:latin typeface="Consolas" panose="020B0609020204030204" pitchFamily="49" charset="0"/>
              </a:rPr>
              <a:t>dfRad_BD</a:t>
            </a:r>
            <a:r>
              <a:rPr lang="en-US" sz="1100" dirty="0">
                <a:latin typeface="Consolas" panose="020B0609020204030204" pitchFamily="49" charset="0"/>
              </a:rPr>
              <a:t> = </a:t>
            </a:r>
            <a:r>
              <a:rPr lang="en-US" sz="1100" dirty="0" err="1">
                <a:latin typeface="Consolas" panose="020B0609020204030204" pitchFamily="49" charset="0"/>
              </a:rPr>
              <a:t>postpro.</a:t>
            </a:r>
            <a:r>
              <a:rPr lang="en-US" sz="1100" b="1" dirty="0" err="1">
                <a:latin typeface="Consolas" panose="020B0609020204030204" pitchFamily="49" charset="0"/>
              </a:rPr>
              <a:t>spanwisePostPro</a:t>
            </a:r>
            <a:r>
              <a:rPr lang="en-US" sz="1100" dirty="0">
                <a:latin typeface="Consolas" panose="020B0609020204030204" pitchFamily="49" charset="0"/>
              </a:rPr>
              <a:t>(</a:t>
            </a:r>
            <a:br>
              <a:rPr lang="en-US" sz="1100" dirty="0">
                <a:latin typeface="Consolas" panose="020B0609020204030204" pitchFamily="49" charset="0"/>
              </a:rPr>
            </a:br>
            <a:r>
              <a:rPr lang="en-US" sz="1100" dirty="0">
                <a:latin typeface="Consolas" panose="020B0609020204030204" pitchFamily="49" charset="0"/>
              </a:rPr>
              <a:t>       </a:t>
            </a:r>
            <a:r>
              <a:rPr lang="en-US" sz="1100" dirty="0" err="1">
                <a:latin typeface="Consolas" panose="020B0609020204030204" pitchFamily="49" charset="0"/>
              </a:rPr>
              <a:t>FST_In</a:t>
            </a:r>
            <a:r>
              <a:rPr lang="en-US" sz="1100" dirty="0">
                <a:latin typeface="Consolas" panose="020B0609020204030204" pitchFamily="49" charset="0"/>
              </a:rPr>
              <a:t>=</a:t>
            </a:r>
            <a:r>
              <a:rPr lang="en-US" sz="1100" dirty="0">
                <a:solidFill>
                  <a:srgbClr val="7030A0"/>
                </a:solidFill>
                <a:latin typeface="Consolas" panose="020B0609020204030204" pitchFamily="49" charset="0"/>
              </a:rPr>
              <a:t>'data/</a:t>
            </a:r>
            <a:r>
              <a:rPr lang="en-US" sz="1100" dirty="0" err="1">
                <a:solidFill>
                  <a:srgbClr val="7030A0"/>
                </a:solidFill>
                <a:latin typeface="Consolas" panose="020B0609020204030204" pitchFamily="49" charset="0"/>
              </a:rPr>
              <a:t>Main.fst</a:t>
            </a:r>
            <a:r>
              <a:rPr lang="en-US" sz="1100" dirty="0">
                <a:solidFill>
                  <a:srgbClr val="7030A0"/>
                </a:solidFill>
                <a:latin typeface="Consolas" panose="020B0609020204030204" pitchFamily="49" charset="0"/>
              </a:rPr>
              <a:t>'</a:t>
            </a:r>
            <a:r>
              <a:rPr lang="en-US" sz="1100" dirty="0">
                <a:latin typeface="Consolas" panose="020B0609020204030204" pitchFamily="49" charset="0"/>
              </a:rPr>
              <a:t>, </a:t>
            </a:r>
            <a:r>
              <a:rPr lang="en-US" sz="1100" dirty="0" err="1">
                <a:latin typeface="Consolas" panose="020B0609020204030204" pitchFamily="49" charset="0"/>
              </a:rPr>
              <a:t>avgMethod</a:t>
            </a:r>
            <a:r>
              <a:rPr lang="en-US" sz="1100" dirty="0">
                <a:latin typeface="Consolas" panose="020B0609020204030204" pitchFamily="49" charset="0"/>
              </a:rPr>
              <a:t>=</a:t>
            </a:r>
            <a:r>
              <a:rPr lang="en-US" sz="1100" dirty="0">
                <a:solidFill>
                  <a:srgbClr val="7030A0"/>
                </a:solidFill>
                <a:latin typeface="Consolas" panose="020B0609020204030204" pitchFamily="49" charset="0"/>
              </a:rPr>
              <a:t>'periods'</a:t>
            </a:r>
            <a:r>
              <a:rPr lang="en-US" sz="1100" dirty="0">
                <a:latin typeface="Consolas" panose="020B0609020204030204" pitchFamily="49" charset="0"/>
              </a:rPr>
              <a:t>, </a:t>
            </a:r>
            <a:r>
              <a:rPr lang="en-US" sz="1100" dirty="0" err="1">
                <a:latin typeface="Consolas" panose="020B0609020204030204" pitchFamily="49" charset="0"/>
              </a:rPr>
              <a:t>avgParam</a:t>
            </a:r>
            <a:r>
              <a:rPr lang="en-US" sz="1100" dirty="0">
                <a:latin typeface="Consolas" panose="020B0609020204030204" pitchFamily="49" charset="0"/>
              </a:rPr>
              <a:t>=1, </a:t>
            </a:r>
            <a:r>
              <a:rPr lang="en-US" sz="1100" dirty="0" err="1">
                <a:latin typeface="Consolas" panose="020B0609020204030204" pitchFamily="49" charset="0"/>
              </a:rPr>
              <a:t>df</a:t>
            </a:r>
            <a:r>
              <a:rPr lang="en-US" sz="1100" dirty="0">
                <a:latin typeface="Consolas" panose="020B0609020204030204" pitchFamily="49" charset="0"/>
              </a:rPr>
              <a:t>=</a:t>
            </a:r>
            <a:r>
              <a:rPr lang="en-US" sz="1100" dirty="0" err="1">
                <a:latin typeface="Consolas" panose="020B0609020204030204" pitchFamily="49" charset="0"/>
              </a:rPr>
              <a:t>df</a:t>
            </a:r>
            <a:r>
              <a:rPr lang="en-US" sz="1100" dirty="0">
                <a:latin typeface="Consolas" panose="020B0609020204030204" pitchFamily="49" charset="0"/>
              </a:rPr>
              <a:t>)</a:t>
            </a:r>
          </a:p>
          <a:p>
            <a:pPr lvl="1"/>
            <a:r>
              <a:rPr lang="en-US" sz="1100" dirty="0">
                <a:solidFill>
                  <a:schemeClr val="accent4"/>
                </a:solidFill>
                <a:latin typeface="Consolas" panose="020B0609020204030204" pitchFamily="49" charset="0"/>
              </a:rPr>
              <a:t># Plot</a:t>
            </a:r>
          </a:p>
          <a:p>
            <a:pPr lvl="1"/>
            <a:r>
              <a:rPr lang="en-US" sz="1100" dirty="0" err="1">
                <a:latin typeface="Consolas" panose="020B0609020204030204" pitchFamily="49" charset="0"/>
              </a:rPr>
              <a:t>plt.plot</a:t>
            </a:r>
            <a:r>
              <a:rPr lang="en-US" sz="1100" dirty="0">
                <a:latin typeface="Consolas" panose="020B0609020204030204" pitchFamily="49" charset="0"/>
              </a:rPr>
              <a:t>(</a:t>
            </a:r>
            <a:r>
              <a:rPr lang="en-US" sz="1100" dirty="0" err="1">
                <a:latin typeface="Consolas" panose="020B0609020204030204" pitchFamily="49" charset="0"/>
              </a:rPr>
              <a:t>dfRad_AD</a:t>
            </a:r>
            <a:r>
              <a:rPr lang="en-US" sz="1100" dirty="0">
                <a:latin typeface="Consolas" panose="020B0609020204030204" pitchFamily="49" charset="0"/>
              </a:rPr>
              <a:t>[</a:t>
            </a:r>
            <a:r>
              <a:rPr lang="en-US" sz="1100" dirty="0">
                <a:solidFill>
                  <a:srgbClr val="7030A0"/>
                </a:solidFill>
                <a:latin typeface="Consolas" panose="020B0609020204030204" pitchFamily="49" charset="0"/>
              </a:rPr>
              <a:t>'r/R_[-]'</a:t>
            </a:r>
            <a:r>
              <a:rPr lang="en-US" sz="1100" dirty="0">
                <a:latin typeface="Consolas" panose="020B0609020204030204" pitchFamily="49" charset="0"/>
              </a:rPr>
              <a:t>], </a:t>
            </a:r>
            <a:r>
              <a:rPr lang="en-US" sz="1100" dirty="0" err="1">
                <a:latin typeface="Consolas" panose="020B0609020204030204" pitchFamily="49" charset="0"/>
              </a:rPr>
              <a:t>dfRad_AD</a:t>
            </a:r>
            <a:r>
              <a:rPr lang="en-US" sz="1100" dirty="0">
                <a:latin typeface="Consolas" panose="020B0609020204030204" pitchFamily="49" charset="0"/>
              </a:rPr>
              <a:t>[</a:t>
            </a:r>
            <a:r>
              <a:rPr lang="en-US" sz="1100" dirty="0">
                <a:solidFill>
                  <a:srgbClr val="7030A0"/>
                </a:solidFill>
                <a:latin typeface="Consolas" panose="020B0609020204030204" pitchFamily="49" charset="0"/>
              </a:rPr>
              <a:t>'B1AxInd_[-]'</a:t>
            </a:r>
            <a:r>
              <a:rPr lang="en-US" sz="1100" dirty="0">
                <a:latin typeface="Consolas" panose="020B0609020204030204" pitchFamily="49" charset="0"/>
              </a:rPr>
              <a:t>])</a:t>
            </a:r>
          </a:p>
          <a:p>
            <a:endParaRPr lang="en-US" sz="1600" dirty="0">
              <a:solidFill>
                <a:srgbClr val="7030A0"/>
              </a:solidFill>
            </a:endParaRPr>
          </a:p>
        </p:txBody>
      </p:sp>
      <p:pic>
        <p:nvPicPr>
          <p:cNvPr id="7" name="Picture 6">
            <a:extLst>
              <a:ext uri="{FF2B5EF4-FFF2-40B4-BE49-F238E27FC236}">
                <a16:creationId xmlns:a16="http://schemas.microsoft.com/office/drawing/2014/main" id="{9EA0385C-26B4-CE30-0120-841DDF2B2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703" y="743413"/>
            <a:ext cx="2311637" cy="1715854"/>
          </a:xfrm>
          <a:prstGeom prst="rect">
            <a:avLst/>
          </a:prstGeom>
        </p:spPr>
      </p:pic>
      <p:pic>
        <p:nvPicPr>
          <p:cNvPr id="11" name="Picture 10">
            <a:extLst>
              <a:ext uri="{FF2B5EF4-FFF2-40B4-BE49-F238E27FC236}">
                <a16:creationId xmlns:a16="http://schemas.microsoft.com/office/drawing/2014/main" id="{0F662145-6033-912A-D852-6F3B09DE3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01" y="2831886"/>
            <a:ext cx="2311638" cy="1758855"/>
          </a:xfrm>
          <a:prstGeom prst="rect">
            <a:avLst/>
          </a:prstGeom>
        </p:spPr>
      </p:pic>
    </p:spTree>
    <p:extLst>
      <p:ext uri="{BB962C8B-B14F-4D97-AF65-F5344CB8AC3E}">
        <p14:creationId xmlns:p14="http://schemas.microsoft.com/office/powerpoint/2010/main" val="3277181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83A1-D8C7-A996-6B0C-BFBA5A5342FD}"/>
              </a:ext>
            </a:extLst>
          </p:cNvPr>
          <p:cNvSpPr>
            <a:spLocks noGrp="1"/>
          </p:cNvSpPr>
          <p:nvPr>
            <p:ph type="title"/>
          </p:nvPr>
        </p:nvSpPr>
        <p:spPr/>
        <p:txBody>
          <a:bodyPr/>
          <a:lstStyle/>
          <a:p>
            <a:r>
              <a:rPr lang="en-US" dirty="0"/>
              <a:t>python-toolbox – simple examples</a:t>
            </a:r>
          </a:p>
        </p:txBody>
      </p:sp>
      <p:sp>
        <p:nvSpPr>
          <p:cNvPr id="3" name="TextBox 2">
            <a:extLst>
              <a:ext uri="{FF2B5EF4-FFF2-40B4-BE49-F238E27FC236}">
                <a16:creationId xmlns:a16="http://schemas.microsoft.com/office/drawing/2014/main" id="{2EDEA49B-BE5B-4957-97C3-B37F6FFB8FE3}"/>
              </a:ext>
            </a:extLst>
          </p:cNvPr>
          <p:cNvSpPr txBox="1"/>
          <p:nvPr/>
        </p:nvSpPr>
        <p:spPr>
          <a:xfrm>
            <a:off x="200059" y="743413"/>
            <a:ext cx="8273381" cy="4493538"/>
          </a:xfrm>
          <a:prstGeom prst="rect">
            <a:avLst/>
          </a:prstGeom>
          <a:noFill/>
        </p:spPr>
        <p:txBody>
          <a:bodyPr wrap="square" rtlCol="0">
            <a:spAutoFit/>
          </a:bodyPr>
          <a:lstStyle/>
          <a:p>
            <a:r>
              <a:rPr lang="en-US" sz="1400" dirty="0"/>
              <a:t>Create input files for parametric simulations (</a:t>
            </a:r>
            <a:r>
              <a:rPr lang="en-US" sz="1400" dirty="0">
                <a:latin typeface="Consolas" panose="020B0609020204030204" pitchFamily="49" charset="0"/>
              </a:rPr>
              <a:t>Example7.py</a:t>
            </a:r>
            <a:r>
              <a:rPr lang="en-US" sz="1400" dirty="0"/>
              <a:t>):</a:t>
            </a:r>
          </a:p>
          <a:p>
            <a:endParaRPr lang="en-US" sz="1400" dirty="0"/>
          </a:p>
          <a:p>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pyFAST.case_generation.case_gen</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case_gen</a:t>
            </a:r>
            <a:endParaRPr lang="en-US" sz="1100" dirty="0">
              <a:latin typeface="Consolas" panose="020B0609020204030204" pitchFamily="49" charset="0"/>
            </a:endParaRPr>
          </a:p>
          <a:p>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pyFAST.case_generation.runner</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runner</a:t>
            </a:r>
          </a:p>
          <a:p>
            <a:r>
              <a:rPr lang="en-US" sz="1100" dirty="0">
                <a:solidFill>
                  <a:schemeClr val="accent5"/>
                </a:solidFill>
                <a:latin typeface="Consolas" panose="020B0609020204030204" pitchFamily="49" charset="0"/>
              </a:rPr>
              <a:t>import</a:t>
            </a:r>
            <a:r>
              <a:rPr lang="en-US" sz="1100" dirty="0">
                <a:latin typeface="Consolas" panose="020B0609020204030204" pitchFamily="49" charset="0"/>
              </a:rPr>
              <a:t> </a:t>
            </a:r>
            <a:r>
              <a:rPr lang="en-US" sz="1100" dirty="0" err="1">
                <a:latin typeface="Consolas" panose="020B0609020204030204" pitchFamily="49" charset="0"/>
              </a:rPr>
              <a:t>pyFAST.input_output.postpro</a:t>
            </a:r>
            <a:r>
              <a:rPr lang="en-US" sz="1100" dirty="0">
                <a:latin typeface="Consolas" panose="020B0609020204030204" pitchFamily="49" charset="0"/>
              </a:rPr>
              <a:t> </a:t>
            </a:r>
            <a:r>
              <a:rPr lang="en-US" sz="1100" dirty="0">
                <a:solidFill>
                  <a:schemeClr val="accent5"/>
                </a:solidFill>
                <a:latin typeface="Consolas" panose="020B0609020204030204" pitchFamily="49" charset="0"/>
              </a:rPr>
              <a:t>as</a:t>
            </a:r>
            <a:r>
              <a:rPr lang="en-US" sz="1100" dirty="0">
                <a:latin typeface="Consolas" panose="020B0609020204030204" pitchFamily="49" charset="0"/>
              </a:rPr>
              <a:t> </a:t>
            </a:r>
            <a:r>
              <a:rPr lang="en-US" sz="1100" dirty="0" err="1">
                <a:latin typeface="Consolas" panose="020B0609020204030204" pitchFamily="49" charset="0"/>
              </a:rPr>
              <a:t>postpro</a:t>
            </a:r>
            <a:endParaRPr lang="en-US" sz="1100" dirty="0">
              <a:latin typeface="Consolas" panose="020B0609020204030204" pitchFamily="49" charset="0"/>
            </a:endParaRPr>
          </a:p>
          <a:p>
            <a:r>
              <a:rPr lang="en-US" sz="1100" dirty="0" err="1">
                <a:latin typeface="Consolas" panose="020B0609020204030204" pitchFamily="49" charset="0"/>
              </a:rPr>
              <a:t>ref_dir</a:t>
            </a:r>
            <a:r>
              <a:rPr lang="en-US" sz="1100" dirty="0">
                <a:latin typeface="Consolas" panose="020B0609020204030204" pitchFamily="49" charset="0"/>
              </a:rPr>
              <a:t>   = </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templateDir</a:t>
            </a:r>
            <a:r>
              <a:rPr lang="en-US" sz="1100" dirty="0">
                <a:solidFill>
                  <a:srgbClr val="7030A0"/>
                </a:solidFill>
                <a:latin typeface="Consolas" panose="020B0609020204030204" pitchFamily="49" charset="0"/>
              </a:rPr>
              <a:t>/' </a:t>
            </a:r>
            <a:r>
              <a:rPr lang="en-US" sz="1100" dirty="0">
                <a:solidFill>
                  <a:schemeClr val="accent4"/>
                </a:solidFill>
                <a:latin typeface="Consolas" panose="020B0609020204030204" pitchFamily="49" charset="0"/>
              </a:rPr>
              <a:t># Folder where the fast input files are located (will be copied)</a:t>
            </a:r>
          </a:p>
          <a:p>
            <a:r>
              <a:rPr lang="en-US" sz="1100" dirty="0" err="1">
                <a:latin typeface="Consolas" panose="020B0609020204030204" pitchFamily="49" charset="0"/>
              </a:rPr>
              <a:t>main_file</a:t>
            </a:r>
            <a:r>
              <a:rPr lang="en-US" sz="1100" dirty="0">
                <a:latin typeface="Consolas" panose="020B0609020204030204" pitchFamily="49" charset="0"/>
              </a:rPr>
              <a:t> = </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Main.fst</a:t>
            </a:r>
            <a:r>
              <a:rPr lang="en-US" sz="1100" dirty="0">
                <a:solidFill>
                  <a:srgbClr val="7030A0"/>
                </a:solidFill>
                <a:latin typeface="Consolas" panose="020B0609020204030204" pitchFamily="49" charset="0"/>
              </a:rPr>
              <a:t>'     </a:t>
            </a:r>
            <a:r>
              <a:rPr lang="en-US" sz="1100" dirty="0">
                <a:solidFill>
                  <a:schemeClr val="accent4"/>
                </a:solidFill>
                <a:latin typeface="Consolas" panose="020B0609020204030204" pitchFamily="49" charset="0"/>
              </a:rPr>
              <a:t># Main file in </a:t>
            </a:r>
            <a:r>
              <a:rPr lang="en-US" sz="1100" dirty="0" err="1">
                <a:solidFill>
                  <a:schemeClr val="accent4"/>
                </a:solidFill>
                <a:latin typeface="Consolas" panose="020B0609020204030204" pitchFamily="49" charset="0"/>
              </a:rPr>
              <a:t>ref_dir</a:t>
            </a:r>
            <a:r>
              <a:rPr lang="en-US" sz="1100" dirty="0">
                <a:solidFill>
                  <a:schemeClr val="accent4"/>
                </a:solidFill>
                <a:latin typeface="Consolas" panose="020B0609020204030204" pitchFamily="49" charset="0"/>
              </a:rPr>
              <a:t>, used as a template</a:t>
            </a:r>
          </a:p>
          <a:p>
            <a:r>
              <a:rPr lang="en-US" sz="1100" dirty="0" err="1">
                <a:latin typeface="Consolas" panose="020B0609020204030204" pitchFamily="49" charset="0"/>
              </a:rPr>
              <a:t>work_dir</a:t>
            </a:r>
            <a:r>
              <a:rPr lang="en-US" sz="1100" dirty="0">
                <a:latin typeface="Consolas" panose="020B0609020204030204" pitchFamily="49" charset="0"/>
              </a:rPr>
              <a:t>  = </a:t>
            </a:r>
            <a:r>
              <a:rPr lang="en-US" sz="1100" dirty="0">
                <a:solidFill>
                  <a:srgbClr val="7030A0"/>
                </a:solidFill>
                <a:latin typeface="Consolas" panose="020B0609020204030204" pitchFamily="49" charset="0"/>
              </a:rPr>
              <a:t>'parametric/'  </a:t>
            </a:r>
            <a:r>
              <a:rPr lang="en-US" sz="1100" dirty="0">
                <a:solidFill>
                  <a:schemeClr val="accent4"/>
                </a:solidFill>
                <a:latin typeface="Consolas" panose="020B0609020204030204" pitchFamily="49" charset="0"/>
              </a:rPr>
              <a:t># Output folder (will be created)</a:t>
            </a:r>
          </a:p>
          <a:p>
            <a:r>
              <a:rPr lang="en-US" sz="1100" dirty="0">
                <a:solidFill>
                  <a:schemeClr val="accent4"/>
                </a:solidFill>
                <a:latin typeface="Consolas" panose="020B0609020204030204" pitchFamily="49" charset="0"/>
              </a:rPr>
              <a:t># Define the parametric study (list of dictionaries)</a:t>
            </a:r>
          </a:p>
          <a:p>
            <a:r>
              <a:rPr lang="en-US" sz="1100" dirty="0">
                <a:latin typeface="Consolas" panose="020B0609020204030204" pitchFamily="49" charset="0"/>
              </a:rPr>
              <a:t>PARAMS=[]</a:t>
            </a:r>
            <a:br>
              <a:rPr lang="en-US" sz="1100" dirty="0">
                <a:latin typeface="Consolas" panose="020B0609020204030204" pitchFamily="49" charset="0"/>
              </a:rPr>
            </a:br>
            <a:r>
              <a:rPr lang="en-US" sz="1100" dirty="0">
                <a:solidFill>
                  <a:schemeClr val="accent5"/>
                </a:solidFill>
                <a:latin typeface="Consolas" panose="020B0609020204030204" pitchFamily="49" charset="0"/>
              </a:rPr>
              <a:t>for</a:t>
            </a:r>
            <a:r>
              <a:rPr lang="en-US" sz="1100" dirty="0">
                <a:latin typeface="Consolas" panose="020B0609020204030204" pitchFamily="49" charset="0"/>
              </a:rPr>
              <a:t> </a:t>
            </a:r>
            <a:r>
              <a:rPr lang="en-US" sz="1100" dirty="0" err="1">
                <a:latin typeface="Consolas" panose="020B0609020204030204" pitchFamily="49" charset="0"/>
              </a:rPr>
              <a:t>i</a:t>
            </a:r>
            <a:r>
              <a:rPr lang="en-US" sz="1100" dirty="0">
                <a:latin typeface="Consolas" panose="020B0609020204030204" pitchFamily="49" charset="0"/>
              </a:rPr>
              <a:t>, (</a:t>
            </a:r>
            <a:r>
              <a:rPr lang="en-US" sz="1100" dirty="0" err="1">
                <a:latin typeface="Consolas" panose="020B0609020204030204" pitchFamily="49" charset="0"/>
              </a:rPr>
              <a:t>wsp</a:t>
            </a:r>
            <a:r>
              <a:rPr lang="en-US" sz="1100" dirty="0">
                <a:latin typeface="Consolas" panose="020B0609020204030204" pitchFamily="49" charset="0"/>
              </a:rPr>
              <a:t>, rpm) </a:t>
            </a:r>
            <a:r>
              <a:rPr lang="en-US" sz="1100" dirty="0">
                <a:solidFill>
                  <a:schemeClr val="accent5"/>
                </a:solidFill>
                <a:latin typeface="Consolas" panose="020B0609020204030204" pitchFamily="49" charset="0"/>
              </a:rPr>
              <a:t>in</a:t>
            </a:r>
            <a:r>
              <a:rPr lang="en-US" sz="1100" dirty="0">
                <a:latin typeface="Consolas" panose="020B0609020204030204" pitchFamily="49" charset="0"/>
              </a:rPr>
              <a:t> enumerate(zip([4,5,..], [2,7,..])): </a:t>
            </a:r>
            <a:br>
              <a:rPr lang="en-US" sz="1100" dirty="0">
                <a:latin typeface="Consolas" panose="020B0609020204030204" pitchFamily="49" charset="0"/>
              </a:rPr>
            </a:br>
            <a:r>
              <a:rPr lang="en-US" sz="1100" dirty="0">
                <a:latin typeface="Consolas" panose="020B0609020204030204" pitchFamily="49" charset="0"/>
              </a:rPr>
              <a:t>	p = {</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TMax</a:t>
            </a:r>
            <a:r>
              <a:rPr lang="en-US" sz="1100" dirty="0">
                <a:solidFill>
                  <a:srgbClr val="7030A0"/>
                </a:solidFill>
                <a:latin typeface="Consolas" panose="020B0609020204030204" pitchFamily="49" charset="0"/>
              </a:rPr>
              <a:t>'</a:t>
            </a:r>
            <a:r>
              <a:rPr lang="en-US" sz="1100" dirty="0">
                <a:latin typeface="Consolas" panose="020B0609020204030204" pitchFamily="49" charset="0"/>
              </a:rPr>
              <a:t>: 10}</a:t>
            </a:r>
          </a:p>
          <a:p>
            <a:pPr lvl="1"/>
            <a:r>
              <a:rPr lang="en-US" sz="1100" dirty="0">
                <a:latin typeface="Consolas" panose="020B0609020204030204" pitchFamily="49" charset="0"/>
              </a:rPr>
              <a:t>p[</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EDFile|RotSpeed</a:t>
            </a:r>
            <a:r>
              <a:rPr lang="en-US" sz="1100" dirty="0">
                <a:solidFill>
                  <a:srgbClr val="7030A0"/>
                </a:solidFill>
                <a:latin typeface="Consolas" panose="020B0609020204030204" pitchFamily="49" charset="0"/>
              </a:rPr>
              <a:t>'</a:t>
            </a:r>
            <a:r>
              <a:rPr lang="en-US" sz="1100" dirty="0">
                <a:latin typeface="Consolas" panose="020B0609020204030204" pitchFamily="49" charset="0"/>
              </a:rPr>
              <a:t>]       = rpm</a:t>
            </a:r>
          </a:p>
          <a:p>
            <a:pPr lvl="1"/>
            <a:r>
              <a:rPr lang="en-US" sz="1100" dirty="0">
                <a:latin typeface="Consolas" panose="020B0609020204030204" pitchFamily="49" charset="0"/>
              </a:rPr>
              <a:t>p[</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InflowFile|HWindSpeed</a:t>
            </a:r>
            <a:r>
              <a:rPr lang="en-US" sz="1100" dirty="0">
                <a:solidFill>
                  <a:srgbClr val="7030A0"/>
                </a:solidFill>
                <a:latin typeface="Consolas" panose="020B0609020204030204" pitchFamily="49" charset="0"/>
              </a:rPr>
              <a:t>'</a:t>
            </a:r>
            <a:r>
              <a:rPr lang="en-US" sz="1100" dirty="0">
                <a:latin typeface="Consolas" panose="020B0609020204030204" pitchFamily="49" charset="0"/>
              </a:rPr>
              <a:t>] = </a:t>
            </a:r>
            <a:r>
              <a:rPr lang="en-US" sz="1100" dirty="0" err="1">
                <a:latin typeface="Consolas" panose="020B0609020204030204" pitchFamily="49" charset="0"/>
              </a:rPr>
              <a:t>wsp</a:t>
            </a:r>
            <a:endParaRPr lang="en-US" sz="1100" dirty="0">
              <a:latin typeface="Consolas" panose="020B0609020204030204" pitchFamily="49" charset="0"/>
            </a:endParaRPr>
          </a:p>
          <a:p>
            <a:pPr lvl="1"/>
            <a:r>
              <a:rPr lang="en-US" sz="1100" dirty="0">
                <a:latin typeface="Consolas" panose="020B0609020204030204" pitchFamily="49" charset="0"/>
              </a:rPr>
              <a:t>p[</a:t>
            </a:r>
            <a:r>
              <a:rPr lang="en-US" sz="1100" dirty="0">
                <a:solidFill>
                  <a:srgbClr val="7030A0"/>
                </a:solidFill>
                <a:latin typeface="Consolas" panose="020B0609020204030204" pitchFamily="49" charset="0"/>
              </a:rPr>
              <a:t>'__name__'</a:t>
            </a:r>
            <a:r>
              <a:rPr lang="en-US" sz="1100" dirty="0">
                <a:latin typeface="Consolas" panose="020B0609020204030204" pitchFamily="49" charset="0"/>
              </a:rPr>
              <a:t>]              = </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case_'</a:t>
            </a:r>
            <a:r>
              <a:rPr lang="en-US" sz="1100" dirty="0" err="1">
                <a:latin typeface="Consolas" panose="020B0609020204030204" pitchFamily="49" charset="0"/>
              </a:rPr>
              <a:t>+str</a:t>
            </a:r>
            <a:r>
              <a:rPr lang="en-US" sz="1100" dirty="0">
                <a:latin typeface="Consolas" panose="020B0609020204030204" pitchFamily="49" charset="0"/>
              </a:rPr>
              <a:t>(i+1) </a:t>
            </a:r>
            <a:r>
              <a:rPr lang="en-US" sz="1100" dirty="0">
                <a:solidFill>
                  <a:schemeClr val="accent4"/>
                </a:solidFill>
                <a:latin typeface="Consolas" panose="020B0609020204030204" pitchFamily="49" charset="0"/>
              </a:rPr>
              <a:t># </a:t>
            </a:r>
            <a:r>
              <a:rPr lang="en-US" sz="1100" dirty="0" err="1">
                <a:solidFill>
                  <a:schemeClr val="accent4"/>
                </a:solidFill>
                <a:latin typeface="Consolas" panose="020B0609020204030204" pitchFamily="49" charset="0"/>
              </a:rPr>
              <a:t>basename</a:t>
            </a:r>
            <a:r>
              <a:rPr lang="en-US" sz="1100" dirty="0">
                <a:solidFill>
                  <a:schemeClr val="accent4"/>
                </a:solidFill>
                <a:latin typeface="Consolas" panose="020B0609020204030204" pitchFamily="49" charset="0"/>
              </a:rPr>
              <a:t> for all files</a:t>
            </a:r>
          </a:p>
          <a:p>
            <a:pPr lvl="1"/>
            <a:r>
              <a:rPr lang="en-US" sz="1100" dirty="0" err="1">
                <a:latin typeface="Consolas" panose="020B0609020204030204" pitchFamily="49" charset="0"/>
              </a:rPr>
              <a:t>PARAMS.append</a:t>
            </a:r>
            <a:r>
              <a:rPr lang="en-US" sz="1100" dirty="0">
                <a:latin typeface="Consolas" panose="020B0609020204030204" pitchFamily="49" charset="0"/>
              </a:rPr>
              <a:t>(p)</a:t>
            </a:r>
          </a:p>
          <a:p>
            <a:r>
              <a:rPr lang="en-US" sz="1100" dirty="0">
                <a:solidFill>
                  <a:schemeClr val="accent4"/>
                </a:solidFill>
                <a:latin typeface="Consolas" panose="020B0609020204030204" pitchFamily="49" charset="0"/>
              </a:rPr>
              <a:t># Generate all files in a working directory</a:t>
            </a:r>
          </a:p>
          <a:p>
            <a:r>
              <a:rPr lang="en-US" sz="1100" dirty="0" err="1">
                <a:latin typeface="Consolas" panose="020B0609020204030204" pitchFamily="49" charset="0"/>
              </a:rPr>
              <a:t>fastFiles</a:t>
            </a:r>
            <a:r>
              <a:rPr lang="en-US" sz="1100" dirty="0">
                <a:latin typeface="Consolas" panose="020B0609020204030204" pitchFamily="49" charset="0"/>
              </a:rPr>
              <a:t> = </a:t>
            </a:r>
            <a:r>
              <a:rPr lang="en-US" sz="1100" dirty="0" err="1">
                <a:latin typeface="Consolas" panose="020B0609020204030204" pitchFamily="49" charset="0"/>
              </a:rPr>
              <a:t>case_gen.</a:t>
            </a:r>
            <a:r>
              <a:rPr lang="en-US" sz="1100" b="1" dirty="0" err="1">
                <a:latin typeface="Consolas" panose="020B0609020204030204" pitchFamily="49" charset="0"/>
              </a:rPr>
              <a:t>templateReplace</a:t>
            </a:r>
            <a:r>
              <a:rPr lang="en-US" sz="1100" dirty="0">
                <a:latin typeface="Consolas" panose="020B0609020204030204" pitchFamily="49" charset="0"/>
              </a:rPr>
              <a:t>(PARAMS, </a:t>
            </a:r>
            <a:r>
              <a:rPr lang="en-US" sz="1100" dirty="0" err="1">
                <a:latin typeface="Consolas" panose="020B0609020204030204" pitchFamily="49" charset="0"/>
              </a:rPr>
              <a:t>ref_dir</a:t>
            </a:r>
            <a:r>
              <a:rPr lang="en-US" sz="1100" dirty="0">
                <a:latin typeface="Consolas" panose="020B0609020204030204" pitchFamily="49" charset="0"/>
              </a:rPr>
              <a:t>, </a:t>
            </a:r>
            <a:r>
              <a:rPr lang="en-US" sz="1100" dirty="0" err="1">
                <a:latin typeface="Consolas" panose="020B0609020204030204" pitchFamily="49" charset="0"/>
              </a:rPr>
              <a:t>outputDir</a:t>
            </a:r>
            <a:r>
              <a:rPr lang="en-US" sz="1100" dirty="0">
                <a:latin typeface="Consolas" panose="020B0609020204030204" pitchFamily="49" charset="0"/>
              </a:rPr>
              <a:t>=</a:t>
            </a:r>
            <a:r>
              <a:rPr lang="en-US" sz="1100" dirty="0" err="1">
                <a:latin typeface="Consolas" panose="020B0609020204030204" pitchFamily="49" charset="0"/>
              </a:rPr>
              <a:t>work_dir</a:t>
            </a:r>
            <a:r>
              <a:rPr lang="en-US" sz="1100" dirty="0">
                <a:latin typeface="Consolas" panose="020B0609020204030204" pitchFamily="49" charset="0"/>
              </a:rPr>
              <a:t>, </a:t>
            </a:r>
            <a:r>
              <a:rPr lang="en-US" sz="1100" dirty="0" err="1">
                <a:latin typeface="Consolas" panose="020B0609020204030204" pitchFamily="49" charset="0"/>
              </a:rPr>
              <a:t>main_file</a:t>
            </a:r>
            <a:r>
              <a:rPr lang="en-US" sz="1100" dirty="0">
                <a:latin typeface="Consolas" panose="020B0609020204030204" pitchFamily="49" charset="0"/>
              </a:rPr>
              <a:t>=</a:t>
            </a:r>
            <a:r>
              <a:rPr lang="en-US" sz="1100" dirty="0" err="1">
                <a:latin typeface="Consolas" panose="020B0609020204030204" pitchFamily="49" charset="0"/>
              </a:rPr>
              <a:t>main_file</a:t>
            </a:r>
            <a:r>
              <a:rPr lang="en-US" sz="1100" dirty="0">
                <a:latin typeface="Consolas" panose="020B0609020204030204" pitchFamily="49" charset="0"/>
              </a:rPr>
              <a:t>)</a:t>
            </a:r>
          </a:p>
          <a:p>
            <a:r>
              <a:rPr lang="en-US" sz="1100" dirty="0">
                <a:solidFill>
                  <a:schemeClr val="accent4"/>
                </a:solidFill>
                <a:latin typeface="Consolas" panose="020B0609020204030204" pitchFamily="49" charset="0"/>
              </a:rPr>
              <a:t># Run the simulations</a:t>
            </a:r>
          </a:p>
          <a:p>
            <a:r>
              <a:rPr lang="en-US" sz="1100" dirty="0" err="1">
                <a:latin typeface="Consolas" panose="020B0609020204030204" pitchFamily="49" charset="0"/>
              </a:rPr>
              <a:t>runner.</a:t>
            </a:r>
            <a:r>
              <a:rPr lang="en-US" sz="1100" b="1" dirty="0" err="1">
                <a:latin typeface="Consolas" panose="020B0609020204030204" pitchFamily="49" charset="0"/>
              </a:rPr>
              <a:t>run_fastfiles</a:t>
            </a:r>
            <a:r>
              <a:rPr lang="en-US" sz="1100" dirty="0">
                <a:latin typeface="Consolas" panose="020B0609020204030204" pitchFamily="49" charset="0"/>
              </a:rPr>
              <a:t>(</a:t>
            </a:r>
            <a:r>
              <a:rPr lang="en-US" sz="1100" dirty="0" err="1">
                <a:latin typeface="Consolas" panose="020B0609020204030204" pitchFamily="49" charset="0"/>
              </a:rPr>
              <a:t>fastFiles</a:t>
            </a:r>
            <a:r>
              <a:rPr lang="en-US" sz="1100" dirty="0">
                <a:latin typeface="Consolas" panose="020B0609020204030204" pitchFamily="49" charset="0"/>
              </a:rPr>
              <a:t>, </a:t>
            </a:r>
            <a:r>
              <a:rPr lang="en-US" sz="1100" dirty="0" err="1">
                <a:latin typeface="Consolas" panose="020B0609020204030204" pitchFamily="49" charset="0"/>
              </a:rPr>
              <a:t>fastExe</a:t>
            </a:r>
            <a:r>
              <a:rPr lang="en-US" sz="1100" dirty="0">
                <a:latin typeface="Consolas" panose="020B0609020204030204" pitchFamily="49" charset="0"/>
              </a:rPr>
              <a:t>=</a:t>
            </a:r>
            <a:r>
              <a:rPr lang="en-US" sz="1100" dirty="0">
                <a:solidFill>
                  <a:srgbClr val="7030A0"/>
                </a:solidFill>
                <a:latin typeface="Consolas" panose="020B0609020204030204" pitchFamily="49" charset="0"/>
              </a:rPr>
              <a:t>'./openfast_x64.exe’</a:t>
            </a:r>
            <a:r>
              <a:rPr lang="en-US" sz="1100" dirty="0">
                <a:latin typeface="Consolas" panose="020B0609020204030204" pitchFamily="49" charset="0"/>
              </a:rPr>
              <a:t>, </a:t>
            </a:r>
            <a:r>
              <a:rPr lang="en-US" sz="1100" dirty="0" err="1">
                <a:latin typeface="Consolas" panose="020B0609020204030204" pitchFamily="49" charset="0"/>
              </a:rPr>
              <a:t>nCores</a:t>
            </a:r>
            <a:r>
              <a:rPr lang="en-US" sz="1100" dirty="0">
                <a:latin typeface="Consolas" panose="020B0609020204030204" pitchFamily="49" charset="0"/>
              </a:rPr>
              <a:t>=2)</a:t>
            </a:r>
          </a:p>
          <a:p>
            <a:r>
              <a:rPr lang="en-US" sz="1100" dirty="0">
                <a:solidFill>
                  <a:schemeClr val="accent4"/>
                </a:solidFill>
                <a:latin typeface="Consolas" panose="020B0609020204030204" pitchFamily="49" charset="0"/>
              </a:rPr>
              <a:t># Simple postprocessing (mean value of all channels over the last period for each simulation)</a:t>
            </a:r>
          </a:p>
          <a:p>
            <a:r>
              <a:rPr lang="en-US" sz="1100" dirty="0" err="1">
                <a:latin typeface="Consolas" panose="020B0609020204030204" pitchFamily="49" charset="0"/>
              </a:rPr>
              <a:t>outFiles</a:t>
            </a:r>
            <a:r>
              <a:rPr lang="en-US" sz="1100" dirty="0">
                <a:latin typeface="Consolas" panose="020B0609020204030204" pitchFamily="49" charset="0"/>
              </a:rPr>
              <a:t> = [</a:t>
            </a:r>
            <a:r>
              <a:rPr lang="en-US" sz="1100" dirty="0" err="1">
                <a:latin typeface="Consolas" panose="020B0609020204030204" pitchFamily="49" charset="0"/>
              </a:rPr>
              <a:t>os.path.splitext</a:t>
            </a:r>
            <a:r>
              <a:rPr lang="en-US" sz="1100" dirty="0">
                <a:latin typeface="Consolas" panose="020B0609020204030204" pitchFamily="49" charset="0"/>
              </a:rPr>
              <a:t>(f)[0]+</a:t>
            </a:r>
            <a:r>
              <a:rPr lang="en-US" sz="1100" dirty="0">
                <a:solidFill>
                  <a:srgbClr val="7030A0"/>
                </a:solidFill>
                <a:latin typeface="Consolas" panose="020B0609020204030204" pitchFamily="49" charset="0"/>
              </a:rPr>
              <a:t>'.out'</a:t>
            </a:r>
            <a:r>
              <a:rPr lang="en-US" sz="1100" dirty="0">
                <a:latin typeface="Consolas" panose="020B0609020204030204" pitchFamily="49" charset="0"/>
              </a:rPr>
              <a:t> for f in </a:t>
            </a:r>
            <a:r>
              <a:rPr lang="en-US" sz="1100" dirty="0" err="1">
                <a:latin typeface="Consolas" panose="020B0609020204030204" pitchFamily="49" charset="0"/>
              </a:rPr>
              <a:t>fastFiles</a:t>
            </a:r>
            <a:r>
              <a:rPr lang="en-US" sz="1100" dirty="0">
                <a:latin typeface="Consolas" panose="020B0609020204030204" pitchFamily="49" charset="0"/>
              </a:rPr>
              <a:t>]</a:t>
            </a:r>
          </a:p>
          <a:p>
            <a:r>
              <a:rPr lang="en-US" sz="1100" dirty="0" err="1">
                <a:latin typeface="Consolas" panose="020B0609020204030204" pitchFamily="49" charset="0"/>
              </a:rPr>
              <a:t>avg_results</a:t>
            </a:r>
            <a:r>
              <a:rPr lang="en-US" sz="1100" dirty="0">
                <a:latin typeface="Consolas" panose="020B0609020204030204" pitchFamily="49" charset="0"/>
              </a:rPr>
              <a:t> = </a:t>
            </a:r>
            <a:r>
              <a:rPr lang="en-US" sz="1100" dirty="0" err="1">
                <a:latin typeface="Consolas" panose="020B0609020204030204" pitchFamily="49" charset="0"/>
              </a:rPr>
              <a:t>postpro.</a:t>
            </a:r>
            <a:r>
              <a:rPr lang="en-US" sz="1100" b="1" dirty="0" err="1">
                <a:latin typeface="Consolas" panose="020B0609020204030204" pitchFamily="49" charset="0"/>
              </a:rPr>
              <a:t>averagePostPro</a:t>
            </a:r>
            <a:r>
              <a:rPr lang="en-US" sz="1100" dirty="0">
                <a:latin typeface="Consolas" panose="020B0609020204030204" pitchFamily="49" charset="0"/>
              </a:rPr>
              <a:t>(</a:t>
            </a:r>
            <a:r>
              <a:rPr lang="en-US" sz="1100" dirty="0" err="1">
                <a:latin typeface="Consolas" panose="020B0609020204030204" pitchFamily="49" charset="0"/>
              </a:rPr>
              <a:t>outFiles</a:t>
            </a:r>
            <a:r>
              <a:rPr lang="en-US" sz="1100" dirty="0">
                <a:latin typeface="Consolas" panose="020B0609020204030204" pitchFamily="49" charset="0"/>
              </a:rPr>
              <a:t>, </a:t>
            </a:r>
            <a:r>
              <a:rPr lang="en-US" sz="1100" dirty="0" err="1">
                <a:latin typeface="Consolas" panose="020B0609020204030204" pitchFamily="49" charset="0"/>
              </a:rPr>
              <a:t>avgMethod</a:t>
            </a:r>
            <a:r>
              <a:rPr lang="en-US" sz="1100" dirty="0">
                <a:latin typeface="Consolas" panose="020B0609020204030204" pitchFamily="49" charset="0"/>
              </a:rPr>
              <a:t>='periods’, </a:t>
            </a:r>
            <a:r>
              <a:rPr lang="en-US" sz="1100" dirty="0" err="1">
                <a:latin typeface="Consolas" panose="020B0609020204030204" pitchFamily="49" charset="0"/>
              </a:rPr>
              <a:t>avgParam</a:t>
            </a:r>
            <a:r>
              <a:rPr lang="en-US" sz="1100" dirty="0">
                <a:latin typeface="Consolas" panose="020B0609020204030204" pitchFamily="49" charset="0"/>
              </a:rPr>
              <a:t>=1)</a:t>
            </a:r>
            <a:br>
              <a:rPr lang="en-US" sz="1100" dirty="0">
                <a:latin typeface="Consolas" panose="020B0609020204030204" pitchFamily="49" charset="0"/>
              </a:rPr>
            </a:br>
            <a:r>
              <a:rPr lang="en-US" sz="1100" dirty="0" err="1">
                <a:latin typeface="Consolas" panose="020B0609020204030204" pitchFamily="49" charset="0"/>
              </a:rPr>
              <a:t>plt.plot</a:t>
            </a:r>
            <a:r>
              <a:rPr lang="en-US" sz="1100" dirty="0">
                <a:latin typeface="Consolas" panose="020B0609020204030204" pitchFamily="49" charset="0"/>
              </a:rPr>
              <a:t>(</a:t>
            </a:r>
            <a:r>
              <a:rPr lang="en-US" sz="1100" dirty="0" err="1">
                <a:latin typeface="Consolas" panose="020B0609020204030204" pitchFamily="49" charset="0"/>
              </a:rPr>
              <a:t>avg_results</a:t>
            </a:r>
            <a:r>
              <a:rPr lang="en-US" sz="1100" dirty="0">
                <a:latin typeface="Consolas" panose="020B0609020204030204" pitchFamily="49" charset="0"/>
              </a:rPr>
              <a:t>[</a:t>
            </a:r>
            <a:r>
              <a:rPr lang="en-US" sz="1100" dirty="0">
                <a:solidFill>
                  <a:srgbClr val="7030A0"/>
                </a:solidFill>
                <a:latin typeface="Consolas" panose="020B0609020204030204" pitchFamily="49" charset="0"/>
              </a:rPr>
              <a:t>'WS_[m/s]'</a:t>
            </a:r>
            <a:r>
              <a:rPr lang="en-US" sz="1100" dirty="0">
                <a:latin typeface="Consolas" panose="020B0609020204030204" pitchFamily="49" charset="0"/>
              </a:rPr>
              <a:t>], </a:t>
            </a:r>
            <a:r>
              <a:rPr lang="en-US" sz="1100" dirty="0" err="1">
                <a:latin typeface="Consolas" panose="020B0609020204030204" pitchFamily="49" charset="0"/>
              </a:rPr>
              <a:t>avg_results</a:t>
            </a:r>
            <a:r>
              <a:rPr lang="en-US" sz="1100" dirty="0">
                <a:latin typeface="Consolas" panose="020B0609020204030204" pitchFamily="49" charset="0"/>
              </a:rPr>
              <a:t>[</a:t>
            </a:r>
            <a:r>
              <a:rPr lang="en-US" sz="1100" dirty="0">
                <a:solidFill>
                  <a:srgbClr val="7030A0"/>
                </a:solidFill>
                <a:latin typeface="Consolas" panose="020B0609020204030204" pitchFamily="49" charset="0"/>
              </a:rPr>
              <a:t>'</a:t>
            </a:r>
            <a:r>
              <a:rPr lang="en-US" sz="1100" dirty="0" err="1">
                <a:solidFill>
                  <a:srgbClr val="7030A0"/>
                </a:solidFill>
                <a:latin typeface="Consolas" panose="020B0609020204030204" pitchFamily="49" charset="0"/>
              </a:rPr>
              <a:t>RtAeroCp</a:t>
            </a:r>
            <a:r>
              <a:rPr lang="en-US" sz="1100" dirty="0">
                <a:solidFill>
                  <a:srgbClr val="7030A0"/>
                </a:solidFill>
                <a:latin typeface="Consolas" panose="020B0609020204030204" pitchFamily="49" charset="0"/>
              </a:rPr>
              <a:t>_[-]'</a:t>
            </a:r>
            <a:r>
              <a:rPr lang="en-US" sz="1100" dirty="0">
                <a:latin typeface="Consolas" panose="020B0609020204030204" pitchFamily="49" charset="0"/>
              </a:rPr>
              <a:t>])</a:t>
            </a:r>
          </a:p>
          <a:p>
            <a:endParaRPr lang="en-US" sz="1600" dirty="0">
              <a:solidFill>
                <a:srgbClr val="7030A0"/>
              </a:solidFill>
            </a:endParaRPr>
          </a:p>
        </p:txBody>
      </p:sp>
      <p:pic>
        <p:nvPicPr>
          <p:cNvPr id="5" name="Picture 4">
            <a:extLst>
              <a:ext uri="{FF2B5EF4-FFF2-40B4-BE49-F238E27FC236}">
                <a16:creationId xmlns:a16="http://schemas.microsoft.com/office/drawing/2014/main" id="{C2300D81-204A-C81E-C619-9532618EC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840" y="3904184"/>
            <a:ext cx="1670419" cy="1226714"/>
          </a:xfrm>
          <a:prstGeom prst="rect">
            <a:avLst/>
          </a:prstGeom>
        </p:spPr>
      </p:pic>
      <p:pic>
        <p:nvPicPr>
          <p:cNvPr id="8" name="Picture 7">
            <a:extLst>
              <a:ext uri="{FF2B5EF4-FFF2-40B4-BE49-F238E27FC236}">
                <a16:creationId xmlns:a16="http://schemas.microsoft.com/office/drawing/2014/main" id="{88B0B43B-FA6C-3E3F-F5F0-60C545ADB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23" y="601474"/>
            <a:ext cx="896921" cy="3054967"/>
          </a:xfrm>
          <a:prstGeom prst="rect">
            <a:avLst/>
          </a:prstGeom>
        </p:spPr>
      </p:pic>
    </p:spTree>
    <p:extLst>
      <p:ext uri="{BB962C8B-B14F-4D97-AF65-F5344CB8AC3E}">
        <p14:creationId xmlns:p14="http://schemas.microsoft.com/office/powerpoint/2010/main" val="3941799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python-toolbox</a:t>
            </a:r>
          </a:p>
        </p:txBody>
      </p:sp>
      <p:sp>
        <p:nvSpPr>
          <p:cNvPr id="3" name="TextBox 2">
            <a:extLst>
              <a:ext uri="{FF2B5EF4-FFF2-40B4-BE49-F238E27FC236}">
                <a16:creationId xmlns:a16="http://schemas.microsoft.com/office/drawing/2014/main" id="{A6DB41B5-7628-41F0-95D8-01E0AAC478A7}"/>
              </a:ext>
            </a:extLst>
          </p:cNvPr>
          <p:cNvSpPr txBox="1"/>
          <p:nvPr/>
        </p:nvSpPr>
        <p:spPr>
          <a:xfrm>
            <a:off x="200059" y="743413"/>
            <a:ext cx="8273381" cy="984885"/>
          </a:xfrm>
          <a:prstGeom prst="rect">
            <a:avLst/>
          </a:prstGeom>
          <a:noFill/>
        </p:spPr>
        <p:txBody>
          <a:bodyPr wrap="square" rtlCol="0">
            <a:spAutoFit/>
          </a:bodyPr>
          <a:lstStyle/>
          <a:p>
            <a:r>
              <a:rPr lang="en-US" sz="1400" dirty="0"/>
              <a:t>Find more examples on the repository (look for “examples” folder in each subdirectory).</a:t>
            </a:r>
          </a:p>
          <a:p>
            <a:r>
              <a:rPr lang="en-US" sz="1400" dirty="0"/>
              <a:t>	</a:t>
            </a:r>
            <a:r>
              <a:rPr lang="en-US" sz="1400" dirty="0">
                <a:hlinkClick r:id="rId2"/>
              </a:rPr>
              <a:t>https://github.com/OpenFAST/python-toolbox/</a:t>
            </a:r>
            <a:r>
              <a:rPr lang="en-US" sz="1400" dirty="0"/>
              <a:t> </a:t>
            </a:r>
          </a:p>
          <a:p>
            <a:endParaRPr lang="en-US" sz="1400" dirty="0"/>
          </a:p>
          <a:p>
            <a:endParaRPr lang="en-US" sz="1600" dirty="0">
              <a:solidFill>
                <a:srgbClr val="7030A0"/>
              </a:solidFill>
            </a:endParaRPr>
          </a:p>
        </p:txBody>
      </p:sp>
    </p:spTree>
    <p:extLst>
      <p:ext uri="{BB962C8B-B14F-4D97-AF65-F5344CB8AC3E}">
        <p14:creationId xmlns:p14="http://schemas.microsoft.com/office/powerpoint/2010/main" val="3989300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WEIS - ROSCO</a:t>
            </a:r>
          </a:p>
        </p:txBody>
      </p:sp>
      <p:sp>
        <p:nvSpPr>
          <p:cNvPr id="3" name="TextBox 2">
            <a:extLst>
              <a:ext uri="{FF2B5EF4-FFF2-40B4-BE49-F238E27FC236}">
                <a16:creationId xmlns:a16="http://schemas.microsoft.com/office/drawing/2014/main" id="{A6DB41B5-7628-41F0-95D8-01E0AAC478A7}"/>
              </a:ext>
            </a:extLst>
          </p:cNvPr>
          <p:cNvSpPr txBox="1"/>
          <p:nvPr/>
        </p:nvSpPr>
        <p:spPr>
          <a:xfrm>
            <a:off x="200059" y="743413"/>
            <a:ext cx="8273381" cy="3970318"/>
          </a:xfrm>
          <a:prstGeom prst="rect">
            <a:avLst/>
          </a:prstGeom>
          <a:noFill/>
        </p:spPr>
        <p:txBody>
          <a:bodyPr wrap="square" rtlCol="0">
            <a:spAutoFit/>
          </a:bodyPr>
          <a:lstStyle/>
          <a:p>
            <a:r>
              <a:rPr lang="en-US" sz="1400" b="1" dirty="0"/>
              <a:t>WEIS:  </a:t>
            </a:r>
            <a:r>
              <a:rPr lang="en-US" sz="1400" dirty="0"/>
              <a:t>Documentation and examples:       </a:t>
            </a:r>
            <a:r>
              <a:rPr lang="en-US" sz="1400" dirty="0">
                <a:hlinkClick r:id="rId2"/>
              </a:rPr>
              <a:t>https://github.com/WISDEM/WEIS</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WEIS wraps both OpenFAST and python tools together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Everything is compiled during installation.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WEIS is useful to run optimization studies, parametric studies, full DLC load cases, with batch postprocessing, including </a:t>
            </a:r>
            <a:r>
              <a:rPr lang="en-US" sz="1400" dirty="0" err="1"/>
              <a:t>rainflow</a:t>
            </a:r>
            <a:r>
              <a:rPr lang="en-US" sz="1400" dirty="0"/>
              <a:t> counting.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 will likely still need the python-toolbox for “granularity” (simple tasks)</a:t>
            </a:r>
          </a:p>
          <a:p>
            <a:pPr marL="285750" indent="-285750">
              <a:buFont typeface="Arial" panose="020B0604020202020204" pitchFamily="34" charset="0"/>
              <a:buChar char="•"/>
            </a:pPr>
            <a:endParaRPr lang="en-US" sz="1400" dirty="0"/>
          </a:p>
          <a:p>
            <a:r>
              <a:rPr lang="en-US" sz="1400" b="1" dirty="0"/>
              <a:t>ROSCO </a:t>
            </a:r>
            <a:r>
              <a:rPr lang="en-US" sz="1400" dirty="0"/>
              <a:t>(controller): Documentation and examples:     </a:t>
            </a:r>
            <a:r>
              <a:rPr lang="en-US" sz="1400" dirty="0">
                <a:hlinkClick r:id="rId3"/>
              </a:rPr>
              <a:t>https://github.com/NREL/ROSCO</a:t>
            </a:r>
            <a:br>
              <a:rPr lang="en-US" sz="1400" dirty="0"/>
            </a:br>
            <a:endParaRPr lang="en-US" sz="1400" dirty="0"/>
          </a:p>
          <a:p>
            <a:pPr marL="285750" indent="-285750">
              <a:buFont typeface="Arial" panose="020B0604020202020204" pitchFamily="34" charset="0"/>
              <a:buChar char="•"/>
            </a:pPr>
            <a:r>
              <a:rPr lang="en-US" sz="1400" dirty="0"/>
              <a:t>Compile a controller (using </a:t>
            </a:r>
            <a:r>
              <a:rPr lang="en-US" sz="1400" dirty="0" err="1"/>
              <a:t>cmake</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Tune a controller for a given turbine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See different examples in the repository</a:t>
            </a:r>
          </a:p>
        </p:txBody>
      </p:sp>
    </p:spTree>
    <p:extLst>
      <p:ext uri="{BB962C8B-B14F-4D97-AF65-F5344CB8AC3E}">
        <p14:creationId xmlns:p14="http://schemas.microsoft.com/office/powerpoint/2010/main" val="1548832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20EC4E-3354-CB19-8653-165AB1D0B700}"/>
              </a:ext>
            </a:extLst>
          </p:cNvPr>
          <p:cNvSpPr>
            <a:spLocks noGrp="1"/>
          </p:cNvSpPr>
          <p:nvPr>
            <p:ph type="body" sz="quarter" idx="10"/>
          </p:nvPr>
        </p:nvSpPr>
        <p:spPr/>
        <p:txBody>
          <a:bodyPr/>
          <a:lstStyle/>
          <a:p>
            <a:r>
              <a:rPr lang="en-US" sz="3600" dirty="0">
                <a:solidFill>
                  <a:schemeClr val="tx1"/>
                </a:solidFill>
              </a:rPr>
              <a:t>4. More difficult runs: </a:t>
            </a:r>
            <a:br>
              <a:rPr lang="en-US" sz="3600" dirty="0">
                <a:solidFill>
                  <a:schemeClr val="tx1"/>
                </a:solidFill>
              </a:rPr>
            </a:br>
            <a:r>
              <a:rPr lang="en-US" sz="3600" dirty="0">
                <a:solidFill>
                  <a:schemeClr val="tx1"/>
                </a:solidFill>
              </a:rPr>
              <a:t>OLAF, Linearization </a:t>
            </a:r>
            <a:endParaRPr lang="en-US" dirty="0"/>
          </a:p>
        </p:txBody>
      </p:sp>
    </p:spTree>
    <p:extLst>
      <p:ext uri="{BB962C8B-B14F-4D97-AF65-F5344CB8AC3E}">
        <p14:creationId xmlns:p14="http://schemas.microsoft.com/office/powerpoint/2010/main" val="2691440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DB2B6-6265-9184-5F3E-4E24B52AEFE8}"/>
              </a:ext>
            </a:extLst>
          </p:cNvPr>
          <p:cNvSpPr>
            <a:spLocks noGrp="1"/>
          </p:cNvSpPr>
          <p:nvPr>
            <p:ph type="title"/>
          </p:nvPr>
        </p:nvSpPr>
        <p:spPr/>
        <p:txBody>
          <a:bodyPr/>
          <a:lstStyle/>
          <a:p>
            <a:r>
              <a:rPr lang="en-US" dirty="0"/>
              <a:t>OLAF – Guidelines </a:t>
            </a:r>
          </a:p>
        </p:txBody>
      </p:sp>
      <p:sp>
        <p:nvSpPr>
          <p:cNvPr id="4" name="TextBox 3">
            <a:extLst>
              <a:ext uri="{FF2B5EF4-FFF2-40B4-BE49-F238E27FC236}">
                <a16:creationId xmlns:a16="http://schemas.microsoft.com/office/drawing/2014/main" id="{F4D24D43-9AB1-4705-437E-84DAF8C39A76}"/>
              </a:ext>
            </a:extLst>
          </p:cNvPr>
          <p:cNvSpPr txBox="1"/>
          <p:nvPr/>
        </p:nvSpPr>
        <p:spPr>
          <a:xfrm>
            <a:off x="177798" y="580369"/>
            <a:ext cx="8776288" cy="523220"/>
          </a:xfrm>
          <a:prstGeom prst="rect">
            <a:avLst/>
          </a:prstGeom>
          <a:noFill/>
        </p:spPr>
        <p:txBody>
          <a:bodyPr wrap="square" rtlCol="0">
            <a:spAutoFit/>
          </a:bodyPr>
          <a:lstStyle/>
          <a:p>
            <a:r>
              <a:rPr lang="en-US" sz="1400" dirty="0"/>
              <a:t>We always have to setup and adapt the OLAF parameters. The guidelines of the documentation are a good start: </a:t>
            </a:r>
            <a:br>
              <a:rPr lang="en-US" sz="1400" dirty="0"/>
            </a:br>
            <a:r>
              <a:rPr lang="en-US" sz="1400" dirty="0"/>
              <a:t>      </a:t>
            </a:r>
            <a:r>
              <a:rPr lang="en-US" sz="1400" dirty="0">
                <a:hlinkClick r:id="rId2"/>
              </a:rPr>
              <a:t>https://openfast.readthedocs.io/en/dev/source/user/aerodyn-olaf/RunningOLAF.html#guidelines</a:t>
            </a:r>
            <a:endParaRPr lang="en-US" sz="1400" dirty="0"/>
          </a:p>
        </p:txBody>
      </p:sp>
      <p:pic>
        <p:nvPicPr>
          <p:cNvPr id="6" name="Picture 5">
            <a:extLst>
              <a:ext uri="{FF2B5EF4-FFF2-40B4-BE49-F238E27FC236}">
                <a16:creationId xmlns:a16="http://schemas.microsoft.com/office/drawing/2014/main" id="{840247AD-E24F-829D-1F75-A86EA4BC9062}"/>
              </a:ext>
            </a:extLst>
          </p:cNvPr>
          <p:cNvPicPr>
            <a:picLocks noChangeAspect="1"/>
          </p:cNvPicPr>
          <p:nvPr/>
        </p:nvPicPr>
        <p:blipFill>
          <a:blip r:embed="rId3"/>
          <a:stretch>
            <a:fillRect/>
          </a:stretch>
        </p:blipFill>
        <p:spPr>
          <a:xfrm>
            <a:off x="5317886" y="1321011"/>
            <a:ext cx="3722856" cy="2501477"/>
          </a:xfrm>
          <a:prstGeom prst="rect">
            <a:avLst/>
          </a:prstGeom>
          <a:ln w="19050">
            <a:solidFill>
              <a:schemeClr val="accent1"/>
            </a:solidFill>
          </a:ln>
        </p:spPr>
      </p:pic>
      <p:sp>
        <p:nvSpPr>
          <p:cNvPr id="2" name="TextBox 1">
            <a:extLst>
              <a:ext uri="{FF2B5EF4-FFF2-40B4-BE49-F238E27FC236}">
                <a16:creationId xmlns:a16="http://schemas.microsoft.com/office/drawing/2014/main" id="{5FAC6941-3953-60D4-59AC-D8CCE1547304}"/>
              </a:ext>
            </a:extLst>
          </p:cNvPr>
          <p:cNvSpPr txBox="1"/>
          <p:nvPr/>
        </p:nvSpPr>
        <p:spPr>
          <a:xfrm>
            <a:off x="189914" y="1172456"/>
            <a:ext cx="4806056" cy="3754874"/>
          </a:xfrm>
          <a:prstGeom prst="rect">
            <a:avLst/>
          </a:prstGeom>
          <a:noFill/>
        </p:spPr>
        <p:txBody>
          <a:bodyPr wrap="square" rtlCol="0">
            <a:spAutoFit/>
          </a:bodyPr>
          <a:lstStyle/>
          <a:p>
            <a:r>
              <a:rPr lang="en-US" sz="1400" dirty="0"/>
              <a:t>Two main concerns:</a:t>
            </a:r>
          </a:p>
          <a:p>
            <a:pPr marL="285750" indent="-285750">
              <a:buFont typeface="Arial" panose="020B0604020202020204" pitchFamily="34" charset="0"/>
              <a:buChar char="•"/>
            </a:pPr>
            <a:r>
              <a:rPr lang="en-US" sz="1400" dirty="0"/>
              <a:t>“Meshing” (wake length and time step)</a:t>
            </a:r>
          </a:p>
          <a:p>
            <a:pPr marL="285750" indent="-285750">
              <a:buFont typeface="Arial" panose="020B0604020202020204" pitchFamily="34" charset="0"/>
              <a:buChar char="•"/>
            </a:pPr>
            <a:r>
              <a:rPr lang="en-US" sz="1400" dirty="0"/>
              <a:t>“Regularization” (vortex code / avoiding singularity)</a:t>
            </a:r>
          </a:p>
          <a:p>
            <a:endParaRPr lang="en-US" sz="1400" dirty="0"/>
          </a:p>
          <a:p>
            <a:r>
              <a:rPr lang="en-US" sz="1400" dirty="0"/>
              <a:t>You need to setup the “meshing” for different:</a:t>
            </a:r>
          </a:p>
          <a:p>
            <a:pPr marL="285750" indent="-285750">
              <a:buFont typeface="Arial" panose="020B0604020202020204" pitchFamily="34" charset="0"/>
              <a:buChar char="•"/>
            </a:pPr>
            <a:r>
              <a:rPr lang="en-US" sz="1400" dirty="0"/>
              <a:t>rotational speed</a:t>
            </a:r>
          </a:p>
          <a:p>
            <a:pPr marL="285750" indent="-285750">
              <a:buFont typeface="Arial" panose="020B0604020202020204" pitchFamily="34" charset="0"/>
              <a:buChar char="•"/>
            </a:pPr>
            <a:r>
              <a:rPr lang="en-US" sz="1400" dirty="0"/>
              <a:t>mean wind speed</a:t>
            </a:r>
          </a:p>
          <a:p>
            <a:pPr marL="285750" indent="-285750">
              <a:buFont typeface="Arial" panose="020B0604020202020204" pitchFamily="34" charset="0"/>
              <a:buChar char="•"/>
            </a:pPr>
            <a:r>
              <a:rPr lang="en-US" sz="1400" dirty="0"/>
              <a:t>(average axial induction)</a:t>
            </a:r>
          </a:p>
          <a:p>
            <a:pPr marL="285750" indent="-285750">
              <a:buFont typeface="Arial" panose="020B0604020202020204" pitchFamily="34" charset="0"/>
              <a:buChar char="•"/>
            </a:pPr>
            <a:r>
              <a:rPr lang="en-US" sz="1400" dirty="0"/>
              <a:t>(rotor size)</a:t>
            </a:r>
          </a:p>
          <a:p>
            <a:r>
              <a:rPr lang="en-US" sz="1400" dirty="0"/>
              <a:t>Because </a:t>
            </a:r>
          </a:p>
          <a:p>
            <a:pPr marL="285750" indent="-285750">
              <a:buFont typeface="Arial" panose="020B0604020202020204" pitchFamily="34" charset="0"/>
              <a:buChar char="•"/>
            </a:pPr>
            <a:r>
              <a:rPr lang="en-US" sz="1400" dirty="0"/>
              <a:t>we want a sufficiently long wake</a:t>
            </a:r>
          </a:p>
          <a:p>
            <a:pPr marL="285750" indent="-285750">
              <a:buFont typeface="Arial" panose="020B0604020202020204" pitchFamily="34" charset="0"/>
              <a:buChar char="•"/>
            </a:pPr>
            <a:r>
              <a:rPr lang="en-US" sz="1400" dirty="0"/>
              <a:t>the wake is expressed in terms of “number of panels”</a:t>
            </a:r>
          </a:p>
          <a:p>
            <a:pPr marL="285750" indent="-285750">
              <a:buFont typeface="Arial" panose="020B0604020202020204" pitchFamily="34" charset="0"/>
              <a:buChar char="•"/>
            </a:pPr>
            <a:r>
              <a:rPr lang="en-US" sz="1400" dirty="0"/>
              <a:t>we don’t want the simulation time to be too large</a:t>
            </a:r>
          </a:p>
          <a:p>
            <a:endParaRPr lang="en-US" sz="1400" dirty="0"/>
          </a:p>
          <a:p>
            <a:r>
              <a:rPr lang="en-US" sz="1400" dirty="0"/>
              <a:t>You need to tune the regularization parameters because:</a:t>
            </a:r>
          </a:p>
          <a:p>
            <a:pPr marL="285750" indent="-285750">
              <a:buFont typeface="Arial" panose="020B0604020202020204" pitchFamily="34" charset="0"/>
              <a:buChar char="•"/>
            </a:pPr>
            <a:r>
              <a:rPr lang="en-US" sz="1400" dirty="0"/>
              <a:t>It is not an exact science, and it depends on the rotor scale</a:t>
            </a:r>
          </a:p>
          <a:p>
            <a:r>
              <a:rPr lang="en-US" sz="1400" dirty="0"/>
              <a:t>Visual inspection of the wake and velocity field helps.</a:t>
            </a:r>
          </a:p>
        </p:txBody>
      </p:sp>
      <p:sp>
        <p:nvSpPr>
          <p:cNvPr id="5" name="TextBox 4">
            <a:extLst>
              <a:ext uri="{FF2B5EF4-FFF2-40B4-BE49-F238E27FC236}">
                <a16:creationId xmlns:a16="http://schemas.microsoft.com/office/drawing/2014/main" id="{79B264F3-DA37-D08E-1C32-CCE250873B3D}"/>
              </a:ext>
            </a:extLst>
          </p:cNvPr>
          <p:cNvSpPr txBox="1"/>
          <p:nvPr/>
        </p:nvSpPr>
        <p:spPr>
          <a:xfrm>
            <a:off x="5409028" y="3973998"/>
            <a:ext cx="3540573" cy="523220"/>
          </a:xfrm>
          <a:prstGeom prst="rect">
            <a:avLst/>
          </a:prstGeom>
          <a:noFill/>
        </p:spPr>
        <p:txBody>
          <a:bodyPr wrap="square" rtlCol="0">
            <a:spAutoFit/>
          </a:bodyPr>
          <a:lstStyle/>
          <a:p>
            <a:r>
              <a:rPr lang="en-US" sz="1400" dirty="0"/>
              <a:t>Note: simulations will be faster if compiled with OpenMP</a:t>
            </a:r>
          </a:p>
        </p:txBody>
      </p:sp>
    </p:spTree>
    <p:extLst>
      <p:ext uri="{BB962C8B-B14F-4D97-AF65-F5344CB8AC3E}">
        <p14:creationId xmlns:p14="http://schemas.microsoft.com/office/powerpoint/2010/main" val="2429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DB2B6-6265-9184-5F3E-4E24B52AEFE8}"/>
              </a:ext>
            </a:extLst>
          </p:cNvPr>
          <p:cNvSpPr>
            <a:spLocks noGrp="1"/>
          </p:cNvSpPr>
          <p:nvPr>
            <p:ph type="title"/>
          </p:nvPr>
        </p:nvSpPr>
        <p:spPr/>
        <p:txBody>
          <a:bodyPr/>
          <a:lstStyle/>
          <a:p>
            <a:r>
              <a:rPr lang="en-US" dirty="0"/>
              <a:t>OLAF – Case 9  </a:t>
            </a:r>
          </a:p>
        </p:txBody>
      </p:sp>
      <p:sp>
        <p:nvSpPr>
          <p:cNvPr id="4" name="TextBox 3">
            <a:extLst>
              <a:ext uri="{FF2B5EF4-FFF2-40B4-BE49-F238E27FC236}">
                <a16:creationId xmlns:a16="http://schemas.microsoft.com/office/drawing/2014/main" id="{F4D24D43-9AB1-4705-437E-84DAF8C39A76}"/>
              </a:ext>
            </a:extLst>
          </p:cNvPr>
          <p:cNvSpPr txBox="1"/>
          <p:nvPr/>
        </p:nvSpPr>
        <p:spPr>
          <a:xfrm>
            <a:off x="177798" y="580369"/>
            <a:ext cx="7899402" cy="3400931"/>
          </a:xfrm>
          <a:prstGeom prst="rect">
            <a:avLst/>
          </a:prstGeom>
          <a:noFill/>
        </p:spPr>
        <p:txBody>
          <a:bodyPr wrap="square" rtlCol="0">
            <a:spAutoFit/>
          </a:bodyPr>
          <a:lstStyle/>
          <a:p>
            <a:r>
              <a:rPr lang="en-US" sz="1100" dirty="0"/>
              <a:t>(See </a:t>
            </a:r>
            <a:r>
              <a:rPr lang="en-US" sz="1050" dirty="0">
                <a:latin typeface="Consolas" panose="020B0609020204030204" pitchFamily="49" charset="0"/>
              </a:rPr>
              <a:t>Simulations/9_RigidSteadyWind_OLAF </a:t>
            </a:r>
            <a:r>
              <a:rPr lang="en-US" sz="1100" dirty="0"/>
              <a:t>in shared folder)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 compare BEM and OLAF. OLAF parameters are not tuned in this example!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To setup the OLAF parameters we provide a script: </a:t>
            </a:r>
            <a:r>
              <a:rPr lang="en-US" sz="1400" dirty="0">
                <a:latin typeface="Consolas" panose="020B0609020204030204" pitchFamily="49" charset="0"/>
              </a:rPr>
              <a:t>Params.py</a:t>
            </a:r>
            <a:br>
              <a:rPr lang="en-US" sz="1400" dirty="0"/>
            </a:br>
            <a:endParaRPr lang="en-US" sz="1400" dirty="0"/>
          </a:p>
          <a:p>
            <a:pPr marL="285750" indent="-285750">
              <a:buFont typeface="Arial" panose="020B0604020202020204" pitchFamily="34" charset="0"/>
              <a:buChar char="•"/>
            </a:pPr>
            <a:r>
              <a:rPr lang="en-US" sz="1400" dirty="0"/>
              <a:t>Important inputs for this case (in </a:t>
            </a:r>
            <a:r>
              <a:rPr lang="en-US" sz="1400" dirty="0">
                <a:latin typeface="Consolas" panose="020B0609020204030204" pitchFamily="49" charset="0"/>
              </a:rPr>
              <a:t>OLAF.dat</a:t>
            </a:r>
            <a:r>
              <a:rPr lang="en-US" sz="1400" dirty="0"/>
              <a:t>):</a:t>
            </a:r>
          </a:p>
          <a:p>
            <a:pPr marL="742950" lvl="1" indent="-285750">
              <a:buFont typeface="Arial" panose="020B0604020202020204" pitchFamily="34" charset="0"/>
              <a:buChar char="•"/>
            </a:pPr>
            <a:r>
              <a:rPr lang="en-US" sz="1100" dirty="0" err="1">
                <a:latin typeface="Consolas" panose="020B0609020204030204" pitchFamily="49" charset="0"/>
              </a:rPr>
              <a:t>nNWPanels</a:t>
            </a:r>
            <a:r>
              <a:rPr lang="en-US" sz="1100" dirty="0">
                <a:latin typeface="Consolas" panose="020B0609020204030204" pitchFamily="49" charset="0"/>
              </a:rPr>
              <a:t>, </a:t>
            </a:r>
            <a:r>
              <a:rPr lang="en-US" sz="1100" dirty="0" err="1">
                <a:latin typeface="Consolas" panose="020B0609020204030204" pitchFamily="49" charset="0"/>
              </a:rPr>
              <a:t>nNWPanelsFree</a:t>
            </a:r>
            <a:endParaRPr lang="en-US" sz="1100" dirty="0">
              <a:latin typeface="Consolas" panose="020B0609020204030204" pitchFamily="49" charset="0"/>
            </a:endParaRPr>
          </a:p>
          <a:p>
            <a:pPr marL="742950" lvl="1" indent="-285750">
              <a:buFont typeface="Arial" panose="020B0604020202020204" pitchFamily="34" charset="0"/>
              <a:buChar char="•"/>
            </a:pPr>
            <a:r>
              <a:rPr lang="en-US" sz="1100" dirty="0" err="1">
                <a:latin typeface="Consolas" panose="020B0609020204030204" pitchFamily="49" charset="0"/>
              </a:rPr>
              <a:t>WakeRegFactor</a:t>
            </a:r>
            <a:r>
              <a:rPr lang="en-US" sz="1100" dirty="0">
                <a:latin typeface="Consolas" panose="020B0609020204030204" pitchFamily="49" charset="0"/>
              </a:rPr>
              <a:t>, </a:t>
            </a:r>
            <a:r>
              <a:rPr lang="en-US" sz="1100" dirty="0" err="1">
                <a:latin typeface="Consolas" panose="020B0609020204030204" pitchFamily="49" charset="0"/>
              </a:rPr>
              <a:t>WingRegFactor</a:t>
            </a:r>
            <a:endParaRPr lang="en-US" sz="1100" dirty="0">
              <a:latin typeface="Consolas" panose="020B0609020204030204" pitchFamily="49"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OLAF simulation generates VTK files in the folder </a:t>
            </a:r>
            <a:r>
              <a:rPr lang="en-US" sz="1400" dirty="0" err="1">
                <a:latin typeface="Consolas" panose="020B0609020204030204" pitchFamily="49" charset="0"/>
              </a:rPr>
              <a:t>vtk_fvw</a:t>
            </a:r>
            <a:r>
              <a:rPr lang="en-US" sz="1400" dirty="0">
                <a:latin typeface="Consolas" panose="020B0609020204030204" pitchFamily="49" charset="0"/>
              </a:rPr>
              <a:t> </a:t>
            </a:r>
            <a:r>
              <a:rPr lang="en-US" sz="1400" dirty="0"/>
              <a:t>(see OLAF inputs </a:t>
            </a:r>
            <a:r>
              <a:rPr lang="en-US" sz="1400" dirty="0" err="1">
                <a:latin typeface="Consolas" panose="020B0609020204030204" pitchFamily="49" charset="0"/>
              </a:rPr>
              <a:t>WrVTK</a:t>
            </a:r>
            <a:r>
              <a:rPr lang="en-US" sz="1400" dirty="0"/>
              <a:t> and </a:t>
            </a:r>
            <a:r>
              <a:rPr lang="en-US" sz="1400" dirty="0" err="1">
                <a:latin typeface="Consolas" panose="020B0609020204030204" pitchFamily="49" charset="0"/>
              </a:rPr>
              <a:t>GridOuts</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postprocessing script (</a:t>
            </a:r>
            <a:r>
              <a:rPr lang="en-US" sz="1100" dirty="0" err="1">
                <a:latin typeface="Consolas" panose="020B0609020204030204" pitchFamily="49" charset="0"/>
              </a:rPr>
              <a:t>PlotSimulationResults</a:t>
            </a:r>
            <a:r>
              <a:rPr lang="en-US" sz="1100" dirty="0">
                <a:latin typeface="Consolas" panose="020B0609020204030204" pitchFamily="49" charset="0"/>
              </a:rPr>
              <a:t>.*</a:t>
            </a:r>
            <a:r>
              <a:rPr lang="en-US" sz="1400" dirty="0"/>
              <a:t>) compares BEM/OLAF and shows the velocity field at the end of the simulation</a:t>
            </a:r>
          </a:p>
          <a:p>
            <a:endParaRPr lang="en-US" sz="1400" dirty="0"/>
          </a:p>
        </p:txBody>
      </p:sp>
    </p:spTree>
    <p:extLst>
      <p:ext uri="{BB962C8B-B14F-4D97-AF65-F5344CB8AC3E}">
        <p14:creationId xmlns:p14="http://schemas.microsoft.com/office/powerpoint/2010/main" val="20869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A6B397D-71CF-9484-95EE-2A8FB207FF57}"/>
              </a:ext>
            </a:extLst>
          </p:cNvPr>
          <p:cNvGrpSpPr/>
          <p:nvPr/>
        </p:nvGrpSpPr>
        <p:grpSpPr>
          <a:xfrm>
            <a:off x="129208" y="661299"/>
            <a:ext cx="8991811" cy="1878124"/>
            <a:chOff x="129208" y="741054"/>
            <a:chExt cx="8991811" cy="1878124"/>
          </a:xfrm>
        </p:grpSpPr>
        <p:pic>
          <p:nvPicPr>
            <p:cNvPr id="9" name="Picture 8" descr="A graph of a graph&#10;&#10;Description automatically generated with medium confidence">
              <a:extLst>
                <a:ext uri="{FF2B5EF4-FFF2-40B4-BE49-F238E27FC236}">
                  <a16:creationId xmlns:a16="http://schemas.microsoft.com/office/drawing/2014/main" id="{40B080EA-3475-3E38-ED47-2BE876765045}"/>
                </a:ext>
              </a:extLst>
            </p:cNvPr>
            <p:cNvPicPr>
              <a:picLocks noChangeAspect="1"/>
            </p:cNvPicPr>
            <p:nvPr/>
          </p:nvPicPr>
          <p:blipFill>
            <a:blip r:embed="rId2"/>
            <a:stretch>
              <a:fillRect/>
            </a:stretch>
          </p:blipFill>
          <p:spPr>
            <a:xfrm>
              <a:off x="129208" y="1142681"/>
              <a:ext cx="4572000" cy="1428750"/>
            </a:xfrm>
            <a:prstGeom prst="rect">
              <a:avLst/>
            </a:prstGeom>
          </p:spPr>
        </p:pic>
        <p:pic>
          <p:nvPicPr>
            <p:cNvPr id="11" name="Picture 10" descr="A blue square with a rainbow colored line&#10;&#10;Description automatically generated with medium confidence">
              <a:extLst>
                <a:ext uri="{FF2B5EF4-FFF2-40B4-BE49-F238E27FC236}">
                  <a16:creationId xmlns:a16="http://schemas.microsoft.com/office/drawing/2014/main" id="{4508DA03-6D6C-9F82-C39E-2AF30BE2046A}"/>
                </a:ext>
              </a:extLst>
            </p:cNvPr>
            <p:cNvPicPr>
              <a:picLocks noChangeAspect="1"/>
            </p:cNvPicPr>
            <p:nvPr/>
          </p:nvPicPr>
          <p:blipFill>
            <a:blip r:embed="rId3"/>
            <a:stretch>
              <a:fillRect/>
            </a:stretch>
          </p:blipFill>
          <p:spPr>
            <a:xfrm>
              <a:off x="4684434" y="741054"/>
              <a:ext cx="2504165" cy="1878124"/>
            </a:xfrm>
            <a:prstGeom prst="rect">
              <a:avLst/>
            </a:prstGeom>
          </p:spPr>
        </p:pic>
        <p:pic>
          <p:nvPicPr>
            <p:cNvPr id="16" name="Picture 15">
              <a:extLst>
                <a:ext uri="{FF2B5EF4-FFF2-40B4-BE49-F238E27FC236}">
                  <a16:creationId xmlns:a16="http://schemas.microsoft.com/office/drawing/2014/main" id="{B989B2B1-736C-B0B4-EA02-DCA35CF52E76}"/>
                </a:ext>
              </a:extLst>
            </p:cNvPr>
            <p:cNvPicPr>
              <a:picLocks noChangeAspect="1"/>
            </p:cNvPicPr>
            <p:nvPr/>
          </p:nvPicPr>
          <p:blipFill rotWithShape="1">
            <a:blip r:embed="rId4"/>
            <a:srcRect l="3817" t="6283" r="5903"/>
            <a:stretch/>
          </p:blipFill>
          <p:spPr>
            <a:xfrm>
              <a:off x="6918732" y="1074380"/>
              <a:ext cx="2202287" cy="1144538"/>
            </a:xfrm>
            <a:prstGeom prst="rect">
              <a:avLst/>
            </a:prstGeom>
          </p:spPr>
        </p:pic>
      </p:grpSp>
      <p:sp>
        <p:nvSpPr>
          <p:cNvPr id="3" name="Title 2">
            <a:extLst>
              <a:ext uri="{FF2B5EF4-FFF2-40B4-BE49-F238E27FC236}">
                <a16:creationId xmlns:a16="http://schemas.microsoft.com/office/drawing/2014/main" id="{77DDB2B6-6265-9184-5F3E-4E24B52AEFE8}"/>
              </a:ext>
            </a:extLst>
          </p:cNvPr>
          <p:cNvSpPr>
            <a:spLocks noGrp="1"/>
          </p:cNvSpPr>
          <p:nvPr>
            <p:ph type="title"/>
          </p:nvPr>
        </p:nvSpPr>
        <p:spPr/>
        <p:txBody>
          <a:bodyPr/>
          <a:lstStyle/>
          <a:p>
            <a:r>
              <a:rPr lang="en-US" dirty="0"/>
              <a:t>OLAF – Case 9  </a:t>
            </a:r>
          </a:p>
        </p:txBody>
      </p:sp>
      <p:sp>
        <p:nvSpPr>
          <p:cNvPr id="12" name="TextBox 11">
            <a:extLst>
              <a:ext uri="{FF2B5EF4-FFF2-40B4-BE49-F238E27FC236}">
                <a16:creationId xmlns:a16="http://schemas.microsoft.com/office/drawing/2014/main" id="{410456E0-BF15-206D-B5A2-91665525E5F3}"/>
              </a:ext>
            </a:extLst>
          </p:cNvPr>
          <p:cNvSpPr txBox="1"/>
          <p:nvPr/>
        </p:nvSpPr>
        <p:spPr>
          <a:xfrm>
            <a:off x="2142368" y="4426519"/>
            <a:ext cx="5676415" cy="523220"/>
          </a:xfrm>
          <a:prstGeom prst="rect">
            <a:avLst/>
          </a:prstGeom>
          <a:noFill/>
        </p:spPr>
        <p:txBody>
          <a:bodyPr wrap="square" rtlCol="0">
            <a:spAutoFit/>
          </a:bodyPr>
          <a:lstStyle/>
          <a:p>
            <a:r>
              <a:rPr lang="en-US" sz="1400" dirty="0"/>
              <a:t>Note: we still need to run longer, convergence has not been reached. </a:t>
            </a:r>
            <a:br>
              <a:rPr lang="en-US" sz="1400" dirty="0"/>
            </a:br>
            <a:r>
              <a:rPr lang="en-US" sz="1400" dirty="0"/>
              <a:t>The guidelines estimate the transient time to be 186s</a:t>
            </a:r>
          </a:p>
        </p:txBody>
      </p:sp>
      <p:sp>
        <p:nvSpPr>
          <p:cNvPr id="13" name="TextBox 12">
            <a:extLst>
              <a:ext uri="{FF2B5EF4-FFF2-40B4-BE49-F238E27FC236}">
                <a16:creationId xmlns:a16="http://schemas.microsoft.com/office/drawing/2014/main" id="{8C0C1442-9ED1-DB4D-ED99-7EB0A20E6C75}"/>
              </a:ext>
            </a:extLst>
          </p:cNvPr>
          <p:cNvSpPr txBox="1"/>
          <p:nvPr/>
        </p:nvSpPr>
        <p:spPr>
          <a:xfrm>
            <a:off x="49695" y="654734"/>
            <a:ext cx="7649818" cy="369332"/>
          </a:xfrm>
          <a:prstGeom prst="rect">
            <a:avLst/>
          </a:prstGeom>
          <a:noFill/>
        </p:spPr>
        <p:txBody>
          <a:bodyPr wrap="square" rtlCol="0">
            <a:spAutoFit/>
          </a:bodyPr>
          <a:lstStyle/>
          <a:p>
            <a:r>
              <a:rPr lang="en-US" dirty="0"/>
              <a:t>Before parameter setup: (wake way too short, spiky velocity field)</a:t>
            </a:r>
          </a:p>
        </p:txBody>
      </p:sp>
      <p:sp>
        <p:nvSpPr>
          <p:cNvPr id="14" name="TextBox 13">
            <a:extLst>
              <a:ext uri="{FF2B5EF4-FFF2-40B4-BE49-F238E27FC236}">
                <a16:creationId xmlns:a16="http://schemas.microsoft.com/office/drawing/2014/main" id="{9543DAAA-0E4B-9EF2-C3B3-7FBCBAF1BB14}"/>
              </a:ext>
            </a:extLst>
          </p:cNvPr>
          <p:cNvSpPr txBox="1"/>
          <p:nvPr/>
        </p:nvSpPr>
        <p:spPr>
          <a:xfrm>
            <a:off x="89661" y="2532288"/>
            <a:ext cx="5794514" cy="369332"/>
          </a:xfrm>
          <a:prstGeom prst="rect">
            <a:avLst/>
          </a:prstGeom>
          <a:noFill/>
        </p:spPr>
        <p:txBody>
          <a:bodyPr wrap="square" rtlCol="0">
            <a:spAutoFit/>
          </a:bodyPr>
          <a:lstStyle/>
          <a:p>
            <a:r>
              <a:rPr lang="en-US" dirty="0"/>
              <a:t>After parameter setup:</a:t>
            </a:r>
          </a:p>
        </p:txBody>
      </p:sp>
      <p:grpSp>
        <p:nvGrpSpPr>
          <p:cNvPr id="20" name="Group 19">
            <a:extLst>
              <a:ext uri="{FF2B5EF4-FFF2-40B4-BE49-F238E27FC236}">
                <a16:creationId xmlns:a16="http://schemas.microsoft.com/office/drawing/2014/main" id="{F6B1A84C-0DEB-6A5A-A7DD-873BFF514685}"/>
              </a:ext>
            </a:extLst>
          </p:cNvPr>
          <p:cNvGrpSpPr/>
          <p:nvPr/>
        </p:nvGrpSpPr>
        <p:grpSpPr>
          <a:xfrm>
            <a:off x="89661" y="2548395"/>
            <a:ext cx="9031358" cy="1878124"/>
            <a:chOff x="89661" y="2548395"/>
            <a:chExt cx="9031358" cy="1878124"/>
          </a:xfrm>
        </p:grpSpPr>
        <p:pic>
          <p:nvPicPr>
            <p:cNvPr id="5" name="Picture 4" descr="A graph of a graph&#10;&#10;Description automatically generated with medium confidence">
              <a:extLst>
                <a:ext uri="{FF2B5EF4-FFF2-40B4-BE49-F238E27FC236}">
                  <a16:creationId xmlns:a16="http://schemas.microsoft.com/office/drawing/2014/main" id="{C1C2F8C0-8302-03D3-D421-50DD0FF8271D}"/>
                </a:ext>
              </a:extLst>
            </p:cNvPr>
            <p:cNvPicPr>
              <a:picLocks noChangeAspect="1"/>
            </p:cNvPicPr>
            <p:nvPr/>
          </p:nvPicPr>
          <p:blipFill>
            <a:blip r:embed="rId5"/>
            <a:stretch>
              <a:fillRect/>
            </a:stretch>
          </p:blipFill>
          <p:spPr>
            <a:xfrm>
              <a:off x="89661" y="2917593"/>
              <a:ext cx="4515679" cy="1411150"/>
            </a:xfrm>
            <a:prstGeom prst="rect">
              <a:avLst/>
            </a:prstGeom>
          </p:spPr>
        </p:pic>
        <p:pic>
          <p:nvPicPr>
            <p:cNvPr id="7" name="Picture 6" descr="A diagram of a plane&#10;&#10;Description automatically generated">
              <a:extLst>
                <a:ext uri="{FF2B5EF4-FFF2-40B4-BE49-F238E27FC236}">
                  <a16:creationId xmlns:a16="http://schemas.microsoft.com/office/drawing/2014/main" id="{748B28DE-31AC-BD54-7BCA-2149A13D5FB0}"/>
                </a:ext>
              </a:extLst>
            </p:cNvPr>
            <p:cNvPicPr>
              <a:picLocks noChangeAspect="1"/>
            </p:cNvPicPr>
            <p:nvPr/>
          </p:nvPicPr>
          <p:blipFill>
            <a:blip r:embed="rId6"/>
            <a:stretch>
              <a:fillRect/>
            </a:stretch>
          </p:blipFill>
          <p:spPr>
            <a:xfrm>
              <a:off x="4644887" y="2548395"/>
              <a:ext cx="2504165" cy="1878124"/>
            </a:xfrm>
            <a:prstGeom prst="rect">
              <a:avLst/>
            </a:prstGeom>
          </p:spPr>
        </p:pic>
        <p:pic>
          <p:nvPicPr>
            <p:cNvPr id="18" name="Picture 17">
              <a:extLst>
                <a:ext uri="{FF2B5EF4-FFF2-40B4-BE49-F238E27FC236}">
                  <a16:creationId xmlns:a16="http://schemas.microsoft.com/office/drawing/2014/main" id="{884D5B7C-7C0A-912F-CDDD-D6F80AAF3CA8}"/>
                </a:ext>
              </a:extLst>
            </p:cNvPr>
            <p:cNvPicPr>
              <a:picLocks noChangeAspect="1"/>
            </p:cNvPicPr>
            <p:nvPr/>
          </p:nvPicPr>
          <p:blipFill>
            <a:blip r:embed="rId7"/>
            <a:stretch>
              <a:fillRect/>
            </a:stretch>
          </p:blipFill>
          <p:spPr>
            <a:xfrm>
              <a:off x="6962226" y="2924582"/>
              <a:ext cx="2158793" cy="1124311"/>
            </a:xfrm>
            <a:prstGeom prst="rect">
              <a:avLst/>
            </a:prstGeom>
          </p:spPr>
        </p:pic>
      </p:grpSp>
    </p:spTree>
    <p:extLst>
      <p:ext uri="{BB962C8B-B14F-4D97-AF65-F5344CB8AC3E}">
        <p14:creationId xmlns:p14="http://schemas.microsoft.com/office/powerpoint/2010/main" val="1086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Some preliminary notes</a:t>
            </a:r>
          </a:p>
        </p:txBody>
      </p:sp>
      <p:sp>
        <p:nvSpPr>
          <p:cNvPr id="8" name="TextBox 7">
            <a:extLst>
              <a:ext uri="{FF2B5EF4-FFF2-40B4-BE49-F238E27FC236}">
                <a16:creationId xmlns:a16="http://schemas.microsoft.com/office/drawing/2014/main" id="{C55F156C-6ED2-74DF-4234-3CDD38529A75}"/>
              </a:ext>
            </a:extLst>
          </p:cNvPr>
          <p:cNvSpPr txBox="1"/>
          <p:nvPr/>
        </p:nvSpPr>
        <p:spPr>
          <a:xfrm>
            <a:off x="43175" y="635614"/>
            <a:ext cx="9079531" cy="4154984"/>
          </a:xfrm>
          <a:prstGeom prst="rect">
            <a:avLst/>
          </a:prstGeom>
          <a:noFill/>
        </p:spPr>
        <p:txBody>
          <a:bodyPr wrap="square">
            <a:spAutoFit/>
          </a:bodyPr>
          <a:lstStyle/>
          <a:p>
            <a:pPr marL="285750" indent="-285750">
              <a:buFont typeface="Arial" panose="020B0604020202020204" pitchFamily="34" charset="0"/>
              <a:buChar char="•"/>
            </a:pPr>
            <a:r>
              <a:rPr lang="en-US" sz="1200" b="1" dirty="0"/>
              <a:t>Warning: </a:t>
            </a:r>
            <a:r>
              <a:rPr lang="en-US" sz="1200" dirty="0"/>
              <a:t>The process can be tedious and time consuming  ([</a:t>
            </a:r>
            <a:r>
              <a:rPr lang="en-US" sz="1200" dirty="0">
                <a:solidFill>
                  <a:srgbClr val="C00000"/>
                </a:solidFill>
              </a:rPr>
              <a:t>L3</a:t>
            </a:r>
            <a:r>
              <a:rPr lang="en-US" sz="1200" dirty="0"/>
              <a:t>], but we’ll try step by step…)</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Simplified theory</a:t>
            </a:r>
            <a:r>
              <a:rPr lang="en-US" sz="1200" dirty="0"/>
              <a:t>: </a:t>
            </a:r>
            <a:br>
              <a:rPr lang="en-US" sz="1200" dirty="0"/>
            </a:br>
            <a:r>
              <a:rPr lang="en-US" sz="1200" dirty="0"/>
              <a:t>Given a nonlinear state equation:</a:t>
            </a:r>
            <a:br>
              <a:rPr lang="en-US" sz="1200" dirty="0"/>
            </a:br>
            <a:r>
              <a:rPr lang="en-US" sz="1200" dirty="0"/>
              <a:t>We can linearize it about an operating point                   using a Taylor expansion:</a:t>
            </a:r>
            <a:br>
              <a:rPr lang="en-US" sz="1200" dirty="0"/>
            </a:br>
            <a:r>
              <a:rPr lang="en-US" sz="1200" dirty="0"/>
              <a:t>An eigenvalue analysis of A gives: frequencies, </a:t>
            </a:r>
            <a:r>
              <a:rPr lang="en-US" sz="1200" dirty="0" err="1"/>
              <a:t>dampings</a:t>
            </a:r>
            <a:r>
              <a:rPr lang="en-US" sz="1200" dirty="0"/>
              <a:t>, modes of the system</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Implementation</a:t>
            </a:r>
            <a:r>
              <a:rPr lang="en-US" sz="1200" dirty="0"/>
              <a:t>:</a:t>
            </a:r>
          </a:p>
          <a:p>
            <a:pPr marL="742950" lvl="1" indent="-285750">
              <a:buFont typeface="Arial" panose="020B0604020202020204" pitchFamily="34" charset="0"/>
              <a:buChar char="•"/>
            </a:pPr>
            <a:r>
              <a:rPr lang="en-US" sz="1200" dirty="0"/>
              <a:t>OpenFAST performs similar operations than this simplified theory behind the scene, with added complexity due to the modular framework, and the account of algebraic constraints, see Jonkman et al. 2016, 2018. </a:t>
            </a:r>
          </a:p>
          <a:p>
            <a:pPr marL="742950" lvl="1" indent="-285750">
              <a:buFont typeface="Arial" panose="020B0604020202020204" pitchFamily="34" charset="0"/>
              <a:buChar char="•"/>
            </a:pPr>
            <a:r>
              <a:rPr lang="en-US" sz="1200" dirty="0"/>
              <a:t>The “same code” is run within OpenFAST during time-domain simulations and during linearization </a:t>
            </a:r>
          </a:p>
          <a:p>
            <a:pPr marL="742950" lvl="1" indent="-285750">
              <a:buFont typeface="Arial" panose="020B0604020202020204" pitchFamily="34" charset="0"/>
              <a:buChar char="•"/>
            </a:pPr>
            <a:r>
              <a:rPr lang="en-US" sz="1200" dirty="0"/>
              <a:t>OpenFAST mostly use finite differences to compute Jacobian</a:t>
            </a:r>
          </a:p>
          <a:p>
            <a:pPr marL="742950" lvl="1" indent="-285750">
              <a:buFont typeface="Arial" panose="020B0604020202020204" pitchFamily="34" charset="0"/>
              <a:buChar char="•"/>
            </a:pPr>
            <a:r>
              <a:rPr lang="en-US" sz="1200" dirty="0"/>
              <a:t>A subset of the modelling options is available when doing linearization</a:t>
            </a:r>
            <a:br>
              <a:rPr lang="en-US" sz="1200" dirty="0"/>
            </a:br>
            <a:r>
              <a:rPr lang="en-US" sz="1200" dirty="0"/>
              <a:t> (</a:t>
            </a:r>
            <a:r>
              <a:rPr lang="en-US" sz="1000" dirty="0"/>
              <a:t>for instance in AeroDyn we need </a:t>
            </a:r>
            <a:r>
              <a:rPr lang="en-US" sz="900" dirty="0" err="1">
                <a:latin typeface="Consolas" panose="020B0609020204030204" pitchFamily="49" charset="0"/>
              </a:rPr>
              <a:t>FrozenWake</a:t>
            </a:r>
            <a:r>
              <a:rPr lang="en-US" sz="900" dirty="0">
                <a:latin typeface="Consolas" panose="020B0609020204030204" pitchFamily="49" charset="0"/>
              </a:rPr>
              <a:t>=True, </a:t>
            </a:r>
            <a:r>
              <a:rPr lang="en-US" sz="900" dirty="0" err="1">
                <a:latin typeface="Consolas" panose="020B0609020204030204" pitchFamily="49" charset="0"/>
              </a:rPr>
              <a:t>WakeMod</a:t>
            </a:r>
            <a:r>
              <a:rPr lang="en-US" sz="900" dirty="0">
                <a:latin typeface="Consolas" panose="020B0609020204030204" pitchFamily="49" charset="0"/>
              </a:rPr>
              <a:t>=1, </a:t>
            </a:r>
            <a:r>
              <a:rPr lang="en-US" sz="900" dirty="0" err="1">
                <a:latin typeface="Consolas" panose="020B0609020204030204" pitchFamily="49" charset="0"/>
              </a:rPr>
              <a:t>AFAeroMod</a:t>
            </a:r>
            <a:r>
              <a:rPr lang="en-US" sz="900" dirty="0">
                <a:latin typeface="Consolas" panose="020B0609020204030204" pitchFamily="49" charset="0"/>
              </a:rPr>
              <a:t>=1, </a:t>
            </a:r>
            <a:r>
              <a:rPr lang="en-US" sz="900" dirty="0"/>
              <a:t>in </a:t>
            </a:r>
            <a:r>
              <a:rPr lang="en-US" sz="900" dirty="0" err="1"/>
              <a:t>ServoDyn</a:t>
            </a:r>
            <a:r>
              <a:rPr lang="en-US" sz="900" dirty="0"/>
              <a:t> we need the simple VS controller</a:t>
            </a:r>
            <a:r>
              <a:rPr lang="en-US" sz="1200" dirty="0"/>
              <a:t>)</a:t>
            </a:r>
          </a:p>
          <a:p>
            <a:endParaRPr lang="en-US" sz="1200" dirty="0"/>
          </a:p>
          <a:p>
            <a:endParaRPr lang="en-US" sz="1200" dirty="0"/>
          </a:p>
        </p:txBody>
      </p:sp>
      <p:grpSp>
        <p:nvGrpSpPr>
          <p:cNvPr id="27" name="Group 26">
            <a:extLst>
              <a:ext uri="{FF2B5EF4-FFF2-40B4-BE49-F238E27FC236}">
                <a16:creationId xmlns:a16="http://schemas.microsoft.com/office/drawing/2014/main" id="{20FB8FC5-1849-D62A-16AC-4B0D9DBA2CBA}"/>
              </a:ext>
            </a:extLst>
          </p:cNvPr>
          <p:cNvGrpSpPr/>
          <p:nvPr/>
        </p:nvGrpSpPr>
        <p:grpSpPr>
          <a:xfrm>
            <a:off x="2538611" y="1431494"/>
            <a:ext cx="5146652" cy="862735"/>
            <a:chOff x="2961494" y="992984"/>
            <a:chExt cx="5612077" cy="940754"/>
          </a:xfrm>
        </p:grpSpPr>
        <p:pic>
          <p:nvPicPr>
            <p:cNvPr id="9" name="Picture 8">
              <a:extLst>
                <a:ext uri="{FF2B5EF4-FFF2-40B4-BE49-F238E27FC236}">
                  <a16:creationId xmlns:a16="http://schemas.microsoft.com/office/drawing/2014/main" id="{A885A560-5B67-09C8-9DDC-99A9D69FAE4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61494" y="1374877"/>
              <a:ext cx="934720" cy="206472"/>
            </a:xfrm>
            <a:prstGeom prst="rect">
              <a:avLst/>
            </a:prstGeom>
          </p:spPr>
        </p:pic>
        <p:pic>
          <p:nvPicPr>
            <p:cNvPr id="13" name="Picture 12">
              <a:extLst>
                <a:ext uri="{FF2B5EF4-FFF2-40B4-BE49-F238E27FC236}">
                  <a16:creationId xmlns:a16="http://schemas.microsoft.com/office/drawing/2014/main" id="{4C98C186-B419-F2DD-172A-B47FC25B4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292" y="1561679"/>
              <a:ext cx="567848" cy="210653"/>
            </a:xfrm>
            <a:prstGeom prst="rect">
              <a:avLst/>
            </a:prstGeom>
          </p:spPr>
        </p:pic>
        <p:grpSp>
          <p:nvGrpSpPr>
            <p:cNvPr id="17" name="Group 16">
              <a:extLst>
                <a:ext uri="{FF2B5EF4-FFF2-40B4-BE49-F238E27FC236}">
                  <a16:creationId xmlns:a16="http://schemas.microsoft.com/office/drawing/2014/main" id="{0E87ABD3-5F9D-764E-53CD-16CF831DA765}"/>
                </a:ext>
              </a:extLst>
            </p:cNvPr>
            <p:cNvGrpSpPr/>
            <p:nvPr/>
          </p:nvGrpSpPr>
          <p:grpSpPr>
            <a:xfrm>
              <a:off x="6016242" y="992984"/>
              <a:ext cx="2557329" cy="940754"/>
              <a:chOff x="6016242" y="992984"/>
              <a:chExt cx="2557329" cy="940754"/>
            </a:xfrm>
          </p:grpSpPr>
          <p:pic>
            <p:nvPicPr>
              <p:cNvPr id="11" name="Picture 10">
                <a:extLst>
                  <a:ext uri="{FF2B5EF4-FFF2-40B4-BE49-F238E27FC236}">
                    <a16:creationId xmlns:a16="http://schemas.microsoft.com/office/drawing/2014/main" id="{2CE250D8-2295-0670-E35B-7F3E85CCBC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16242" y="1417617"/>
                <a:ext cx="2557329" cy="516121"/>
              </a:xfrm>
              <a:prstGeom prst="rect">
                <a:avLst/>
              </a:prstGeom>
            </p:spPr>
          </p:pic>
          <p:grpSp>
            <p:nvGrpSpPr>
              <p:cNvPr id="16" name="Group 15">
                <a:extLst>
                  <a:ext uri="{FF2B5EF4-FFF2-40B4-BE49-F238E27FC236}">
                    <a16:creationId xmlns:a16="http://schemas.microsoft.com/office/drawing/2014/main" id="{3E563548-54A6-9D84-A113-282E733C9AF5}"/>
                  </a:ext>
                </a:extLst>
              </p:cNvPr>
              <p:cNvGrpSpPr/>
              <p:nvPr/>
            </p:nvGrpSpPr>
            <p:grpSpPr>
              <a:xfrm>
                <a:off x="6552361" y="992984"/>
                <a:ext cx="407358" cy="459157"/>
                <a:chOff x="6552361" y="992984"/>
                <a:chExt cx="407358" cy="459157"/>
              </a:xfrm>
            </p:grpSpPr>
            <p:sp>
              <p:nvSpPr>
                <p:cNvPr id="14" name="Left Brace 13">
                  <a:extLst>
                    <a:ext uri="{FF2B5EF4-FFF2-40B4-BE49-F238E27FC236}">
                      <a16:creationId xmlns:a16="http://schemas.microsoft.com/office/drawing/2014/main" id="{949044FB-DE36-069F-71B0-E4F91BBD2E43}"/>
                    </a:ext>
                  </a:extLst>
                </p:cNvPr>
                <p:cNvSpPr/>
                <p:nvPr/>
              </p:nvSpPr>
              <p:spPr>
                <a:xfrm rot="5400000">
                  <a:off x="6702040" y="1194462"/>
                  <a:ext cx="108000" cy="4073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35C5130-0FA0-5CF1-F9D5-6505F0CD5930}"/>
                    </a:ext>
                  </a:extLst>
                </p:cNvPr>
                <p:cNvSpPr txBox="1"/>
                <p:nvPr/>
              </p:nvSpPr>
              <p:spPr>
                <a:xfrm>
                  <a:off x="6579256" y="992984"/>
                  <a:ext cx="353571" cy="369332"/>
                </a:xfrm>
                <a:prstGeom prst="rect">
                  <a:avLst/>
                </a:prstGeom>
                <a:noFill/>
              </p:spPr>
              <p:txBody>
                <a:bodyPr wrap="square" rtlCol="0">
                  <a:spAutoFit/>
                </a:bodyPr>
                <a:lstStyle/>
                <a:p>
                  <a:r>
                    <a:rPr lang="en-US" dirty="0"/>
                    <a:t>A</a:t>
                  </a:r>
                </a:p>
              </p:txBody>
            </p:sp>
          </p:grpSp>
        </p:grpSp>
      </p:grpSp>
    </p:spTree>
    <p:extLst>
      <p:ext uri="{BB962C8B-B14F-4D97-AF65-F5344CB8AC3E}">
        <p14:creationId xmlns:p14="http://schemas.microsoft.com/office/powerpoint/2010/main" val="49883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uperMario">
            <a:hlinkClick r:id="" action="ppaction://media"/>
            <a:extLst>
              <a:ext uri="{FF2B5EF4-FFF2-40B4-BE49-F238E27FC236}">
                <a16:creationId xmlns:a16="http://schemas.microsoft.com/office/drawing/2014/main" id="{E76B64AD-0566-418A-A7E0-F0B8724AC9B6}"/>
              </a:ext>
            </a:extLst>
          </p:cNvPr>
          <p:cNvPicPr>
            <a:picLocks noChangeAspect="1"/>
          </p:cNvPicPr>
          <p:nvPr>
            <a:videoFile r:link="rId1"/>
            <p:extLst>
              <p:ext uri="{DAA4B4D4-6D71-4841-9C94-3DE7FCFB9230}">
                <p14:media xmlns:p14="http://schemas.microsoft.com/office/powerpoint/2010/main" r:embed="rId2">
                  <p14:trim st="2777" end="32"/>
                </p14:media>
              </p:ext>
            </p:extLst>
          </p:nvPr>
        </p:nvPicPr>
        <p:blipFill>
          <a:blip r:embed="rId4"/>
          <a:stretch>
            <a:fillRect/>
          </a:stretch>
        </p:blipFill>
        <p:spPr>
          <a:xfrm>
            <a:off x="3088640" y="2347884"/>
            <a:ext cx="2675062" cy="2675062"/>
          </a:xfrm>
          <a:prstGeom prst="rect">
            <a:avLst/>
          </a:prstGeom>
        </p:spPr>
      </p:pic>
      <p:sp>
        <p:nvSpPr>
          <p:cNvPr id="6" name="Text Placeholder 5">
            <a:extLst>
              <a:ext uri="{FF2B5EF4-FFF2-40B4-BE49-F238E27FC236}">
                <a16:creationId xmlns:a16="http://schemas.microsoft.com/office/drawing/2014/main" id="{0975C235-20A7-2113-2CEC-6C87CD0BD796}"/>
              </a:ext>
            </a:extLst>
          </p:cNvPr>
          <p:cNvSpPr>
            <a:spLocks noGrp="1"/>
          </p:cNvSpPr>
          <p:nvPr>
            <p:ph type="body" sz="quarter" idx="10"/>
          </p:nvPr>
        </p:nvSpPr>
        <p:spPr>
          <a:xfrm>
            <a:off x="407774" y="309313"/>
            <a:ext cx="8120063" cy="2038571"/>
          </a:xfrm>
        </p:spPr>
        <p:txBody>
          <a:bodyPr>
            <a:normAutofit lnSpcReduction="10000"/>
          </a:bodyPr>
          <a:lstStyle/>
          <a:p>
            <a:r>
              <a:rPr lang="en-US" sz="4400" dirty="0">
                <a:solidFill>
                  <a:schemeClr val="tx1"/>
                </a:solidFill>
              </a:rPr>
              <a:t>1. Chose your own adventure:</a:t>
            </a:r>
            <a:br>
              <a:rPr lang="en-US" sz="4400" dirty="0">
                <a:solidFill>
                  <a:schemeClr val="tx1"/>
                </a:solidFill>
              </a:rPr>
            </a:br>
            <a:r>
              <a:rPr lang="en-US" sz="4400" dirty="0">
                <a:solidFill>
                  <a:schemeClr val="tx1"/>
                </a:solidFill>
              </a:rPr>
              <a:t> [</a:t>
            </a:r>
            <a:r>
              <a:rPr lang="en-US" sz="4400" dirty="0">
                <a:solidFill>
                  <a:schemeClr val="accent5">
                    <a:lumMod val="60000"/>
                    <a:lumOff val="40000"/>
                  </a:schemeClr>
                </a:solidFill>
              </a:rPr>
              <a:t>L2</a:t>
            </a:r>
            <a:r>
              <a:rPr lang="en-US" sz="4400" dirty="0">
                <a:solidFill>
                  <a:schemeClr val="tx1"/>
                </a:solidFill>
              </a:rPr>
              <a:t>] Challenges to become a superuser</a:t>
            </a:r>
            <a:endParaRPr lang="en-US" dirty="0"/>
          </a:p>
        </p:txBody>
      </p:sp>
    </p:spTree>
    <p:extLst>
      <p:ext uri="{BB962C8B-B14F-4D97-AF65-F5344CB8AC3E}">
        <p14:creationId xmlns:p14="http://schemas.microsoft.com/office/powerpoint/2010/main" val="88395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Some preliminary notes</a:t>
            </a:r>
          </a:p>
        </p:txBody>
      </p:sp>
      <p:sp>
        <p:nvSpPr>
          <p:cNvPr id="8" name="TextBox 7">
            <a:extLst>
              <a:ext uri="{FF2B5EF4-FFF2-40B4-BE49-F238E27FC236}">
                <a16:creationId xmlns:a16="http://schemas.microsoft.com/office/drawing/2014/main" id="{C55F156C-6ED2-74DF-4234-3CDD38529A75}"/>
              </a:ext>
            </a:extLst>
          </p:cNvPr>
          <p:cNvSpPr txBox="1"/>
          <p:nvPr/>
        </p:nvSpPr>
        <p:spPr>
          <a:xfrm>
            <a:off x="43175" y="635614"/>
            <a:ext cx="9079531" cy="3970318"/>
          </a:xfrm>
          <a:prstGeom prst="rect">
            <a:avLst/>
          </a:prstGeom>
          <a:noFill/>
        </p:spPr>
        <p:txBody>
          <a:bodyPr wrap="square">
            <a:spAutoFit/>
          </a:bodyPr>
          <a:lstStyle/>
          <a:p>
            <a:pPr marL="285750" indent="-285750">
              <a:buFont typeface="Arial" panose="020B0604020202020204" pitchFamily="34" charset="0"/>
              <a:buChar char="•"/>
            </a:pPr>
            <a:r>
              <a:rPr lang="en-US" sz="1200" b="1" dirty="0"/>
              <a:t>Rotating system:</a:t>
            </a:r>
          </a:p>
          <a:p>
            <a:pPr marL="628650" lvl="1" indent="-171450">
              <a:buFont typeface="Arial" panose="020B0604020202020204" pitchFamily="34" charset="0"/>
              <a:buChar char="•"/>
            </a:pPr>
            <a:r>
              <a:rPr lang="en-US" sz="1200" dirty="0"/>
              <a:t>When the system is rotating, the operating point is a periodic steady state.</a:t>
            </a:r>
          </a:p>
          <a:p>
            <a:pPr marL="628650" lvl="1" indent="-171450">
              <a:buFont typeface="Arial" panose="020B0604020202020204" pitchFamily="34" charset="0"/>
              <a:buChar char="•"/>
            </a:pPr>
            <a:r>
              <a:rPr lang="en-US" sz="1200" dirty="0"/>
              <a:t>We need to linearize multiple times across one revolution. </a:t>
            </a:r>
          </a:p>
          <a:p>
            <a:pPr marL="628650" lvl="1" indent="-171450">
              <a:buFont typeface="Arial" panose="020B0604020202020204" pitchFamily="34" charset="0"/>
              <a:buChar char="•"/>
            </a:pPr>
            <a:r>
              <a:rPr lang="en-US" sz="1200" dirty="0"/>
              <a:t>Due to the presence of states in the rotating frame, a multi-blade coordinate transform needs to be applied to the “A” matrices before averaging them over one revolution. </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In practice:</a:t>
            </a:r>
          </a:p>
          <a:p>
            <a:pPr marL="742950" lvl="1" indent="-285750">
              <a:buFont typeface="Arial" panose="020B0604020202020204" pitchFamily="34" charset="0"/>
              <a:buChar char="•"/>
            </a:pPr>
            <a:r>
              <a:rPr lang="en-US" sz="1200" dirty="0"/>
              <a:t>Linearization is activated using the </a:t>
            </a:r>
            <a:r>
              <a:rPr lang="en-US" sz="1100" dirty="0">
                <a:latin typeface="Consolas" panose="020B0609020204030204" pitchFamily="49" charset="0"/>
              </a:rPr>
              <a:t>Linearize</a:t>
            </a:r>
            <a:r>
              <a:rPr lang="en-US" sz="1200" dirty="0"/>
              <a:t> input file switch </a:t>
            </a:r>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r>
              <a:rPr lang="en-US" sz="1200" dirty="0"/>
              <a:t>It’s the user responsibility to ensure the operating point is an equilibrium point.</a:t>
            </a:r>
          </a:p>
          <a:p>
            <a:pPr marL="742950" lvl="1" indent="-285750">
              <a:buFont typeface="Arial" panose="020B0604020202020204" pitchFamily="34" charset="0"/>
              <a:buChar char="•"/>
            </a:pPr>
            <a:r>
              <a:rPr lang="en-US" sz="1200" dirty="0"/>
              <a:t>A trimming algorithm is available to help this process.</a:t>
            </a:r>
          </a:p>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	Let’s see with examples…</a:t>
            </a:r>
          </a:p>
          <a:p>
            <a:endParaRPr lang="en-US" sz="1200" dirty="0"/>
          </a:p>
        </p:txBody>
      </p:sp>
      <p:grpSp>
        <p:nvGrpSpPr>
          <p:cNvPr id="31" name="Group 30">
            <a:extLst>
              <a:ext uri="{FF2B5EF4-FFF2-40B4-BE49-F238E27FC236}">
                <a16:creationId xmlns:a16="http://schemas.microsoft.com/office/drawing/2014/main" id="{ED1019D6-15F9-EBDE-6B1E-B67CAEE90A63}"/>
              </a:ext>
            </a:extLst>
          </p:cNvPr>
          <p:cNvGrpSpPr/>
          <p:nvPr/>
        </p:nvGrpSpPr>
        <p:grpSpPr>
          <a:xfrm>
            <a:off x="2080783" y="2144994"/>
            <a:ext cx="6502766" cy="1255492"/>
            <a:chOff x="2538611" y="3279090"/>
            <a:chExt cx="6502766" cy="1255492"/>
          </a:xfrm>
        </p:grpSpPr>
        <p:pic>
          <p:nvPicPr>
            <p:cNvPr id="23" name="Picture 22">
              <a:extLst>
                <a:ext uri="{FF2B5EF4-FFF2-40B4-BE49-F238E27FC236}">
                  <a16:creationId xmlns:a16="http://schemas.microsoft.com/office/drawing/2014/main" id="{F9F3EB01-B8A6-B380-D503-684D60D22F9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38611" y="3679295"/>
              <a:ext cx="1932410" cy="535531"/>
            </a:xfrm>
            <a:prstGeom prst="rect">
              <a:avLst/>
            </a:prstGeom>
          </p:spPr>
        </p:pic>
        <p:cxnSp>
          <p:nvCxnSpPr>
            <p:cNvPr id="25" name="Straight Arrow Connector 24">
              <a:extLst>
                <a:ext uri="{FF2B5EF4-FFF2-40B4-BE49-F238E27FC236}">
                  <a16:creationId xmlns:a16="http://schemas.microsoft.com/office/drawing/2014/main" id="{67B822EC-03AC-7180-90F5-55A73076D0E8}"/>
                </a:ext>
              </a:extLst>
            </p:cNvPr>
            <p:cNvCxnSpPr/>
            <p:nvPr/>
          </p:nvCxnSpPr>
          <p:spPr>
            <a:xfrm>
              <a:off x="4582941" y="3804356"/>
              <a:ext cx="110655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F0FB861F-FA12-108E-2BCF-13FC7D1C2BC1}"/>
                </a:ext>
              </a:extLst>
            </p:cNvPr>
            <p:cNvGrpSpPr/>
            <p:nvPr/>
          </p:nvGrpSpPr>
          <p:grpSpPr>
            <a:xfrm>
              <a:off x="5762645" y="3279090"/>
              <a:ext cx="3278732" cy="1255492"/>
              <a:chOff x="5736950" y="3260073"/>
              <a:chExt cx="3278732" cy="1255492"/>
            </a:xfrm>
          </p:grpSpPr>
          <p:sp>
            <p:nvSpPr>
              <p:cNvPr id="29" name="Rectangle 28">
                <a:extLst>
                  <a:ext uri="{FF2B5EF4-FFF2-40B4-BE49-F238E27FC236}">
                    <a16:creationId xmlns:a16="http://schemas.microsoft.com/office/drawing/2014/main" id="{F1FFB804-2FBF-E707-808E-BB48D9CFAFC9}"/>
                  </a:ext>
                </a:extLst>
              </p:cNvPr>
              <p:cNvSpPr/>
              <p:nvPr/>
            </p:nvSpPr>
            <p:spPr>
              <a:xfrm>
                <a:off x="5770265" y="3273271"/>
                <a:ext cx="3245417" cy="1242294"/>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0B54B3D-A7A1-3AAF-91E9-309C9982EA1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861085" y="3533984"/>
                <a:ext cx="3113959" cy="977553"/>
              </a:xfrm>
              <a:prstGeom prst="rect">
                <a:avLst/>
              </a:prstGeom>
            </p:spPr>
          </p:pic>
          <p:sp>
            <p:nvSpPr>
              <p:cNvPr id="28" name="TextBox 27">
                <a:extLst>
                  <a:ext uri="{FF2B5EF4-FFF2-40B4-BE49-F238E27FC236}">
                    <a16:creationId xmlns:a16="http://schemas.microsoft.com/office/drawing/2014/main" id="{A3EAD4EE-3257-877A-1008-9EBCD5832747}"/>
                  </a:ext>
                </a:extLst>
              </p:cNvPr>
              <p:cNvSpPr txBox="1"/>
              <p:nvPr/>
            </p:nvSpPr>
            <p:spPr>
              <a:xfrm>
                <a:off x="5736950" y="3260073"/>
                <a:ext cx="1623612" cy="276999"/>
              </a:xfrm>
              <a:prstGeom prst="rect">
                <a:avLst/>
              </a:prstGeom>
              <a:noFill/>
            </p:spPr>
            <p:txBody>
              <a:bodyPr wrap="square" rtlCol="0">
                <a:spAutoFit/>
              </a:bodyPr>
              <a:lstStyle/>
              <a:p>
                <a:r>
                  <a:rPr lang="en-US" sz="1200" dirty="0"/>
                  <a:t>“</a:t>
                </a:r>
                <a:r>
                  <a:rPr lang="en-US" sz="1200" dirty="0" err="1"/>
                  <a:t>Linfile</a:t>
                </a:r>
                <a:r>
                  <a:rPr lang="en-US" sz="1200" dirty="0"/>
                  <a:t> (.</a:t>
                </a:r>
                <a:r>
                  <a:rPr lang="en-US" sz="1200" dirty="0" err="1"/>
                  <a:t>lin</a:t>
                </a:r>
                <a:r>
                  <a:rPr lang="en-US" sz="1200" dirty="0"/>
                  <a:t>)”</a:t>
                </a:r>
              </a:p>
            </p:txBody>
          </p:sp>
        </p:grpSp>
      </p:grpSp>
    </p:spTree>
    <p:extLst>
      <p:ext uri="{BB962C8B-B14F-4D97-AF65-F5344CB8AC3E}">
        <p14:creationId xmlns:p14="http://schemas.microsoft.com/office/powerpoint/2010/main" val="87724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Case 10 – Blade Only in Vacuum</a:t>
            </a:r>
          </a:p>
        </p:txBody>
      </p:sp>
      <p:sp>
        <p:nvSpPr>
          <p:cNvPr id="4" name="TextBox 3">
            <a:extLst>
              <a:ext uri="{FF2B5EF4-FFF2-40B4-BE49-F238E27FC236}">
                <a16:creationId xmlns:a16="http://schemas.microsoft.com/office/drawing/2014/main" id="{901B88BA-2055-196E-0241-8479E9338345}"/>
              </a:ext>
            </a:extLst>
          </p:cNvPr>
          <p:cNvSpPr txBox="1"/>
          <p:nvPr/>
        </p:nvSpPr>
        <p:spPr>
          <a:xfrm>
            <a:off x="177798" y="580369"/>
            <a:ext cx="9143999" cy="4324261"/>
          </a:xfrm>
          <a:prstGeom prst="rect">
            <a:avLst/>
          </a:prstGeom>
          <a:noFill/>
        </p:spPr>
        <p:txBody>
          <a:bodyPr wrap="square" rtlCol="0">
            <a:spAutoFit/>
          </a:bodyPr>
          <a:lstStyle/>
          <a:p>
            <a:r>
              <a:rPr lang="en-US" sz="1100" dirty="0"/>
              <a:t>(See </a:t>
            </a:r>
            <a:r>
              <a:rPr lang="en-US" sz="1050" dirty="0">
                <a:latin typeface="Consolas" panose="020B0609020204030204" pitchFamily="49" charset="0"/>
              </a:rPr>
              <a:t>Simulations/10_Linearization_BladeOnly_Vacuum </a:t>
            </a:r>
            <a:r>
              <a:rPr lang="en-US" sz="1100" dirty="0"/>
              <a:t>in shared folder)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Only one blade, only the Blade DOFs are 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Vacuum conditions: gravity is zero, no aero/inflow</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Linearization is requested at t=0.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 “</a:t>
            </a:r>
            <a:r>
              <a:rPr lang="en-US" sz="1400" dirty="0" err="1">
                <a:solidFill>
                  <a:schemeClr val="accent3"/>
                </a:solidFill>
              </a:rPr>
              <a:t>lin</a:t>
            </a:r>
            <a:r>
              <a:rPr lang="en-US" sz="1400" dirty="0">
                <a:solidFill>
                  <a:schemeClr val="accent3"/>
                </a:solidFill>
              </a:rPr>
              <a:t>-file</a:t>
            </a:r>
            <a:r>
              <a:rPr lang="en-US" sz="1400" dirty="0"/>
              <a:t>” (</a:t>
            </a:r>
            <a:r>
              <a:rPr lang="en-US" sz="1400" dirty="0" err="1"/>
              <a:t>extension</a:t>
            </a:r>
            <a:r>
              <a:rPr lang="en-US" sz="1100" dirty="0" err="1">
                <a:latin typeface="Consolas" panose="020B0609020204030204" pitchFamily="49" charset="0"/>
              </a:rPr>
              <a:t>.lin</a:t>
            </a:r>
            <a:r>
              <a:rPr lang="en-US" sz="1400" dirty="0">
                <a:latin typeface="Consolas" panose="020B0609020204030204" pitchFamily="49" charset="0"/>
              </a:rPr>
              <a:t>) </a:t>
            </a:r>
            <a:r>
              <a:rPr lang="en-US" sz="1400" dirty="0"/>
              <a:t>is generated. </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r>
              <a:rPr lang="en-US" sz="1400" dirty="0"/>
              <a:t>Important inputs for this case:</a:t>
            </a:r>
          </a:p>
          <a:p>
            <a:pPr marL="742950" lvl="1" indent="-285750">
              <a:buFont typeface="Arial" panose="020B0604020202020204" pitchFamily="34" charset="0"/>
              <a:buChar char="•"/>
            </a:pPr>
            <a:r>
              <a:rPr lang="en-US" sz="1100" dirty="0" err="1">
                <a:latin typeface="Consolas" panose="020B0609020204030204" pitchFamily="49" charset="0"/>
              </a:rPr>
              <a:t>Main.fst</a:t>
            </a:r>
            <a:r>
              <a:rPr lang="en-US" sz="1100" dirty="0">
                <a:latin typeface="Consolas" panose="020B0609020204030204" pitchFamily="49" charset="0"/>
              </a:rPr>
              <a:t>:      Linearize, </a:t>
            </a:r>
            <a:r>
              <a:rPr lang="en-US" sz="1100" dirty="0" err="1">
                <a:latin typeface="Consolas" panose="020B0609020204030204" pitchFamily="49" charset="0"/>
              </a:rPr>
              <a:t>NLinTimes</a:t>
            </a:r>
            <a:r>
              <a:rPr lang="en-US" sz="1100" dirty="0">
                <a:latin typeface="Consolas" panose="020B0609020204030204" pitchFamily="49" charset="0"/>
              </a:rPr>
              <a:t>, </a:t>
            </a:r>
            <a:r>
              <a:rPr lang="en-US" sz="1100" dirty="0" err="1">
                <a:latin typeface="Consolas" panose="020B0609020204030204" pitchFamily="49" charset="0"/>
              </a:rPr>
              <a:t>LinTimes</a:t>
            </a:r>
            <a:r>
              <a:rPr lang="en-US" sz="1100" dirty="0">
                <a:latin typeface="Consolas" panose="020B0609020204030204" pitchFamily="49" charset="0"/>
              </a:rPr>
              <a:t>, Gravity</a:t>
            </a:r>
          </a:p>
          <a:p>
            <a:pPr marL="742950" lvl="1" indent="-285750">
              <a:buFont typeface="Arial" panose="020B0604020202020204" pitchFamily="34" charset="0"/>
              <a:buChar char="•"/>
            </a:pPr>
            <a:r>
              <a:rPr lang="en-US" sz="1100" dirty="0">
                <a:latin typeface="Consolas" panose="020B0609020204030204" pitchFamily="49" charset="0"/>
              </a:rPr>
              <a:t>ElastoDyn.dat: *DOF*, </a:t>
            </a:r>
            <a:r>
              <a:rPr lang="en-US" sz="1100" dirty="0" err="1">
                <a:latin typeface="Consolas" panose="020B0609020204030204" pitchFamily="49" charset="0"/>
              </a:rPr>
              <a:t>NumBlades</a:t>
            </a:r>
            <a:endParaRPr lang="en-US" sz="1100" dirty="0">
              <a:latin typeface="Consolas" panose="020B0609020204030204" pitchFamily="49"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postprocessing script (</a:t>
            </a:r>
            <a:r>
              <a:rPr lang="en-US" sz="1100" dirty="0" err="1">
                <a:latin typeface="Consolas" panose="020B0609020204030204" pitchFamily="49" charset="0"/>
              </a:rPr>
              <a:t>postpro_SimpleEigenAnalysis</a:t>
            </a:r>
            <a:r>
              <a:rPr lang="en-US" sz="1100" dirty="0">
                <a:latin typeface="Consolas" panose="020B0609020204030204" pitchFamily="49" charset="0"/>
              </a:rPr>
              <a:t>.*</a:t>
            </a:r>
            <a:r>
              <a:rPr lang="en-US" sz="1400" dirty="0"/>
              <a:t>) performs a simple eigenvalue analysis on the A matrix:</a:t>
            </a:r>
          </a:p>
          <a:p>
            <a:pPr lvl="2"/>
            <a:r>
              <a:rPr lang="en-US" sz="1100" b="1" dirty="0">
                <a:latin typeface="Consolas" panose="020B0609020204030204" pitchFamily="49" charset="0"/>
              </a:rPr>
              <a:t>Nat. freq. [Hz]     Damping ratio [%]   Mode Identified</a:t>
            </a:r>
          </a:p>
          <a:p>
            <a:pPr lvl="2"/>
            <a:r>
              <a:rPr lang="en-US" sz="1100" dirty="0">
                <a:latin typeface="Consolas" panose="020B0609020204030204" pitchFamily="49" charset="0"/>
              </a:rPr>
              <a:t>   0.6717             0.4738              1</a:t>
            </a:r>
            <a:r>
              <a:rPr lang="en-US" sz="1100" baseline="30000" dirty="0">
                <a:latin typeface="Consolas" panose="020B0609020204030204" pitchFamily="49" charset="0"/>
              </a:rPr>
              <a:t>st</a:t>
            </a:r>
            <a:r>
              <a:rPr lang="en-US" sz="1100" dirty="0">
                <a:latin typeface="Consolas" panose="020B0609020204030204" pitchFamily="49" charset="0"/>
              </a:rPr>
              <a:t> Flap</a:t>
            </a:r>
          </a:p>
          <a:p>
            <a:pPr lvl="2"/>
            <a:r>
              <a:rPr lang="en-US" sz="1100" dirty="0">
                <a:latin typeface="Consolas" panose="020B0609020204030204" pitchFamily="49" charset="0"/>
              </a:rPr>
              <a:t>   1.0791             0.4712              1</a:t>
            </a:r>
            <a:r>
              <a:rPr lang="en-US" sz="1100" baseline="30000" dirty="0">
                <a:latin typeface="Consolas" panose="020B0609020204030204" pitchFamily="49" charset="0"/>
              </a:rPr>
              <a:t>st</a:t>
            </a:r>
            <a:r>
              <a:rPr lang="en-US" sz="1100" dirty="0">
                <a:latin typeface="Consolas" panose="020B0609020204030204" pitchFamily="49" charset="0"/>
              </a:rPr>
              <a:t> Edge </a:t>
            </a:r>
          </a:p>
          <a:p>
            <a:pPr lvl="2"/>
            <a:r>
              <a:rPr lang="en-US" sz="1100" dirty="0">
                <a:latin typeface="Consolas" panose="020B0609020204030204" pitchFamily="49" charset="0"/>
              </a:rPr>
              <a:t>   1.9809             0.4894              2</a:t>
            </a:r>
            <a:r>
              <a:rPr lang="en-US" sz="1100" baseline="30000" dirty="0">
                <a:latin typeface="Consolas" panose="020B0609020204030204" pitchFamily="49" charset="0"/>
              </a:rPr>
              <a:t>nd</a:t>
            </a:r>
            <a:r>
              <a:rPr lang="en-US" sz="1100" dirty="0">
                <a:latin typeface="Consolas" panose="020B0609020204030204" pitchFamily="49" charset="0"/>
              </a:rPr>
              <a:t> Flap</a:t>
            </a:r>
          </a:p>
          <a:p>
            <a:pPr marL="285750" indent="-285750">
              <a:buFont typeface="Arial" panose="020B0604020202020204" pitchFamily="34" charset="0"/>
              <a:buChar char="•"/>
            </a:pPr>
            <a:endParaRPr lang="en-US" sz="1400" dirty="0"/>
          </a:p>
        </p:txBody>
      </p:sp>
      <p:grpSp>
        <p:nvGrpSpPr>
          <p:cNvPr id="15" name="Group 14">
            <a:extLst>
              <a:ext uri="{FF2B5EF4-FFF2-40B4-BE49-F238E27FC236}">
                <a16:creationId xmlns:a16="http://schemas.microsoft.com/office/drawing/2014/main" id="{4AC006C2-69D9-AFC0-B8B9-3A9680DACDCB}"/>
              </a:ext>
            </a:extLst>
          </p:cNvPr>
          <p:cNvGrpSpPr/>
          <p:nvPr/>
        </p:nvGrpSpPr>
        <p:grpSpPr>
          <a:xfrm>
            <a:off x="4450079" y="837691"/>
            <a:ext cx="4595489" cy="2074743"/>
            <a:chOff x="4370712" y="810110"/>
            <a:chExt cx="4595489" cy="2074743"/>
          </a:xfrm>
        </p:grpSpPr>
        <p:grpSp>
          <p:nvGrpSpPr>
            <p:cNvPr id="13" name="Group 12">
              <a:extLst>
                <a:ext uri="{FF2B5EF4-FFF2-40B4-BE49-F238E27FC236}">
                  <a16:creationId xmlns:a16="http://schemas.microsoft.com/office/drawing/2014/main" id="{BDCF2E6A-3DD2-252D-DBEA-07F49FA7E7BC}"/>
                </a:ext>
              </a:extLst>
            </p:cNvPr>
            <p:cNvGrpSpPr/>
            <p:nvPr/>
          </p:nvGrpSpPr>
          <p:grpSpPr>
            <a:xfrm>
              <a:off x="4370712" y="810110"/>
              <a:ext cx="4595489" cy="2074743"/>
              <a:chOff x="4572000" y="828922"/>
              <a:chExt cx="4595489" cy="2074743"/>
            </a:xfrm>
          </p:grpSpPr>
          <p:pic>
            <p:nvPicPr>
              <p:cNvPr id="8" name="Picture 7">
                <a:extLst>
                  <a:ext uri="{FF2B5EF4-FFF2-40B4-BE49-F238E27FC236}">
                    <a16:creationId xmlns:a16="http://schemas.microsoft.com/office/drawing/2014/main" id="{1413C9EC-7322-419B-3980-D88CF9EB2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935657"/>
                <a:ext cx="3813168" cy="968008"/>
              </a:xfrm>
              <a:prstGeom prst="rect">
                <a:avLst/>
              </a:prstGeom>
              <a:ln w="28575">
                <a:noFill/>
              </a:ln>
            </p:spPr>
          </p:pic>
          <p:grpSp>
            <p:nvGrpSpPr>
              <p:cNvPr id="12" name="Group 11">
                <a:extLst>
                  <a:ext uri="{FF2B5EF4-FFF2-40B4-BE49-F238E27FC236}">
                    <a16:creationId xmlns:a16="http://schemas.microsoft.com/office/drawing/2014/main" id="{23A49A88-18C1-1B3F-62B1-9541BD4CDDE5}"/>
                  </a:ext>
                </a:extLst>
              </p:cNvPr>
              <p:cNvGrpSpPr/>
              <p:nvPr/>
            </p:nvGrpSpPr>
            <p:grpSpPr>
              <a:xfrm>
                <a:off x="4572000" y="828922"/>
                <a:ext cx="4595489" cy="1076256"/>
                <a:chOff x="4785333" y="923633"/>
                <a:chExt cx="4009020" cy="938906"/>
              </a:xfrm>
            </p:grpSpPr>
            <p:pic>
              <p:nvPicPr>
                <p:cNvPr id="10" name="Picture 9">
                  <a:extLst>
                    <a:ext uri="{FF2B5EF4-FFF2-40B4-BE49-F238E27FC236}">
                      <a16:creationId xmlns:a16="http://schemas.microsoft.com/office/drawing/2014/main" id="{8E751818-40EA-B303-946A-43A150454BA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85333" y="923634"/>
                  <a:ext cx="4009020" cy="938905"/>
                </a:xfrm>
                <a:prstGeom prst="rect">
                  <a:avLst/>
                </a:prstGeom>
                <a:ln w="28575">
                  <a:noFill/>
                </a:ln>
              </p:spPr>
            </p:pic>
            <p:pic>
              <p:nvPicPr>
                <p:cNvPr id="11" name="Picture 10">
                  <a:extLst>
                    <a:ext uri="{FF2B5EF4-FFF2-40B4-BE49-F238E27FC236}">
                      <a16:creationId xmlns:a16="http://schemas.microsoft.com/office/drawing/2014/main" id="{49E45AF1-44C1-BE69-4420-947DC619136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55475" y="923633"/>
                  <a:ext cx="2238878" cy="938905"/>
                </a:xfrm>
                <a:prstGeom prst="rect">
                  <a:avLst/>
                </a:prstGeom>
                <a:ln w="28575">
                  <a:noFill/>
                </a:ln>
              </p:spPr>
            </p:pic>
          </p:grpSp>
        </p:grpSp>
        <p:sp>
          <p:nvSpPr>
            <p:cNvPr id="14" name="Rectangle 13">
              <a:extLst>
                <a:ext uri="{FF2B5EF4-FFF2-40B4-BE49-F238E27FC236}">
                  <a16:creationId xmlns:a16="http://schemas.microsoft.com/office/drawing/2014/main" id="{C56CBA92-3E9D-0DBF-910C-7E7EDEDA4323}"/>
                </a:ext>
              </a:extLst>
            </p:cNvPr>
            <p:cNvSpPr/>
            <p:nvPr/>
          </p:nvSpPr>
          <p:spPr>
            <a:xfrm>
              <a:off x="4370712" y="810110"/>
              <a:ext cx="4595489" cy="2074743"/>
            </a:xfrm>
            <a:prstGeom prst="rect">
              <a:avLst/>
            </a:prstGeom>
            <a:noFill/>
            <a:ln w="190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7" name="Picture 16">
            <a:extLst>
              <a:ext uri="{FF2B5EF4-FFF2-40B4-BE49-F238E27FC236}">
                <a16:creationId xmlns:a16="http://schemas.microsoft.com/office/drawing/2014/main" id="{7BDFE731-E1C3-2641-12FC-BE105D570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108" y="4008018"/>
            <a:ext cx="1223962" cy="1135482"/>
          </a:xfrm>
          <a:prstGeom prst="rect">
            <a:avLst/>
          </a:prstGeom>
        </p:spPr>
      </p:pic>
    </p:spTree>
    <p:extLst>
      <p:ext uri="{BB962C8B-B14F-4D97-AF65-F5344CB8AC3E}">
        <p14:creationId xmlns:p14="http://schemas.microsoft.com/office/powerpoint/2010/main" val="28415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Case 11 – Rotating</a:t>
            </a:r>
          </a:p>
        </p:txBody>
      </p:sp>
      <p:sp>
        <p:nvSpPr>
          <p:cNvPr id="4" name="TextBox 3">
            <a:extLst>
              <a:ext uri="{FF2B5EF4-FFF2-40B4-BE49-F238E27FC236}">
                <a16:creationId xmlns:a16="http://schemas.microsoft.com/office/drawing/2014/main" id="{901B88BA-2055-196E-0241-8479E9338345}"/>
              </a:ext>
            </a:extLst>
          </p:cNvPr>
          <p:cNvSpPr txBox="1"/>
          <p:nvPr/>
        </p:nvSpPr>
        <p:spPr>
          <a:xfrm>
            <a:off x="177799" y="580369"/>
            <a:ext cx="6520181" cy="3239348"/>
          </a:xfrm>
          <a:prstGeom prst="rect">
            <a:avLst/>
          </a:prstGeom>
          <a:noFill/>
        </p:spPr>
        <p:txBody>
          <a:bodyPr wrap="square" rtlCol="0">
            <a:spAutoFit/>
          </a:bodyPr>
          <a:lstStyle/>
          <a:p>
            <a:r>
              <a:rPr lang="en-US" sz="1050" dirty="0"/>
              <a:t>(See </a:t>
            </a:r>
            <a:r>
              <a:rPr lang="en-US" sz="1000" dirty="0">
                <a:latin typeface="Consolas" panose="020B0609020204030204" pitchFamily="49" charset="0"/>
              </a:rPr>
              <a:t>Simulations/11_Linearization_Rotating </a:t>
            </a:r>
            <a:r>
              <a:rPr lang="en-US" sz="1050" dirty="0"/>
              <a:t>in shared folder)</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Three blades, Blade DOFs on and generator DOF on (others are off)</a:t>
            </a:r>
          </a:p>
          <a:p>
            <a:pPr marL="285750" indent="-285750">
              <a:buFont typeface="Arial" panose="020B0604020202020204" pitchFamily="34" charset="0"/>
              <a:buChar char="•"/>
            </a:pPr>
            <a:r>
              <a:rPr lang="en-US" sz="1100" dirty="0"/>
              <a:t>Wind Speed=8m/s, Target rotational speed of 9 rpm.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Linearization is obtained using a </a:t>
            </a:r>
            <a:r>
              <a:rPr lang="en-US" sz="1100" dirty="0">
                <a:solidFill>
                  <a:schemeClr val="accent1"/>
                </a:solidFill>
              </a:rPr>
              <a:t>“Trim” algorithm </a:t>
            </a:r>
            <a:r>
              <a:rPr lang="en-US" sz="1100" dirty="0"/>
              <a:t>(</a:t>
            </a:r>
            <a:r>
              <a:rPr lang="en-US" sz="1050" dirty="0" err="1">
                <a:latin typeface="Consolas" panose="020B0609020204030204" pitchFamily="49" charset="0"/>
              </a:rPr>
              <a:t>CalcSteady</a:t>
            </a:r>
            <a:r>
              <a:rPr lang="en-US" sz="1100" dirty="0"/>
              <a:t>), which ensures that the rotational speed is as specified. The trim algorithm continuously adapts the generator torque or pitch angle (depending on </a:t>
            </a:r>
            <a:r>
              <a:rPr lang="en-US" sz="1050" dirty="0" err="1">
                <a:latin typeface="Consolas" panose="020B0609020204030204" pitchFamily="49" charset="0"/>
              </a:rPr>
              <a:t>TrimCase</a:t>
            </a:r>
            <a:r>
              <a:rPr lang="en-US" sz="1100" dirty="0"/>
              <a:t>), and waits for a (periodic) equilibrium to be reached.</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36 “</a:t>
            </a:r>
            <a:r>
              <a:rPr lang="en-US" sz="1100" dirty="0" err="1"/>
              <a:t>lin</a:t>
            </a:r>
            <a:r>
              <a:rPr lang="en-US" sz="1100" dirty="0"/>
              <a:t>-files” are generated over one rotor revolution (based on input </a:t>
            </a:r>
            <a:r>
              <a:rPr lang="en-US" sz="1050" dirty="0" err="1">
                <a:latin typeface="Consolas" panose="020B0609020204030204" pitchFamily="49" charset="0"/>
              </a:rPr>
              <a:t>NLinTimes</a:t>
            </a:r>
            <a:r>
              <a:rPr lang="en-US" sz="1100" dirty="0"/>
              <a:t>)</a:t>
            </a:r>
          </a:p>
          <a:p>
            <a:endParaRPr lang="en-US" sz="1100" dirty="0"/>
          </a:p>
          <a:p>
            <a:pPr marL="285750" indent="-285750">
              <a:buFont typeface="Arial" panose="020B0604020202020204" pitchFamily="34" charset="0"/>
              <a:buChar char="•"/>
            </a:pPr>
            <a:r>
              <a:rPr lang="en-US" sz="1100" dirty="0"/>
              <a:t>Important inputs for this case:</a:t>
            </a:r>
          </a:p>
          <a:p>
            <a:pPr marL="742950" lvl="1" indent="-285750">
              <a:buFont typeface="Arial" panose="020B0604020202020204" pitchFamily="34" charset="0"/>
              <a:buChar char="•"/>
            </a:pPr>
            <a:r>
              <a:rPr lang="en-US" sz="1000" dirty="0" err="1">
                <a:latin typeface="Consolas" panose="020B0609020204030204" pitchFamily="49" charset="0"/>
              </a:rPr>
              <a:t>Main.fst</a:t>
            </a:r>
            <a:r>
              <a:rPr lang="en-US" sz="1000" dirty="0">
                <a:latin typeface="Consolas" panose="020B0609020204030204" pitchFamily="49" charset="0"/>
              </a:rPr>
              <a:t>:      Linearize, </a:t>
            </a:r>
            <a:r>
              <a:rPr lang="en-US" sz="1000" dirty="0" err="1">
                <a:latin typeface="Consolas" panose="020B0609020204030204" pitchFamily="49" charset="0"/>
              </a:rPr>
              <a:t>CalcSteady</a:t>
            </a:r>
            <a:r>
              <a:rPr lang="en-US" sz="1000" dirty="0">
                <a:latin typeface="Consolas" panose="020B0609020204030204" pitchFamily="49" charset="0"/>
              </a:rPr>
              <a:t>, </a:t>
            </a:r>
            <a:r>
              <a:rPr lang="en-US" sz="1000" dirty="0" err="1">
                <a:latin typeface="Consolas" panose="020B0609020204030204" pitchFamily="49" charset="0"/>
              </a:rPr>
              <a:t>TrimGain</a:t>
            </a:r>
            <a:r>
              <a:rPr lang="en-US" sz="1000" dirty="0">
                <a:latin typeface="Consolas" panose="020B0609020204030204" pitchFamily="49" charset="0"/>
              </a:rPr>
              <a:t>, </a:t>
            </a:r>
            <a:r>
              <a:rPr lang="en-US" sz="1000" dirty="0" err="1">
                <a:latin typeface="Consolas" panose="020B0609020204030204" pitchFamily="49" charset="0"/>
              </a:rPr>
              <a:t>TrimCase</a:t>
            </a:r>
            <a:r>
              <a:rPr lang="en-US" sz="1000" dirty="0">
                <a:latin typeface="Consolas" panose="020B0609020204030204" pitchFamily="49" charset="0"/>
              </a:rPr>
              <a:t>, </a:t>
            </a:r>
            <a:r>
              <a:rPr lang="en-US" sz="1000" dirty="0" err="1">
                <a:latin typeface="Consolas" panose="020B0609020204030204" pitchFamily="49" charset="0"/>
              </a:rPr>
              <a:t>NLinTimes</a:t>
            </a:r>
            <a:endParaRPr lang="en-US" sz="1000" dirty="0">
              <a:latin typeface="Consolas" panose="020B0609020204030204" pitchFamily="49" charset="0"/>
            </a:endParaRPr>
          </a:p>
          <a:p>
            <a:pPr marL="742950" lvl="1" indent="-285750">
              <a:buFont typeface="Arial" panose="020B0604020202020204" pitchFamily="34" charset="0"/>
              <a:buChar char="•"/>
            </a:pPr>
            <a:r>
              <a:rPr lang="en-US" sz="1000" dirty="0">
                <a:latin typeface="Consolas" panose="020B0609020204030204" pitchFamily="49" charset="0"/>
              </a:rPr>
              <a:t>AeroDyn.dat:   </a:t>
            </a:r>
            <a:r>
              <a:rPr lang="en-US" sz="1000" dirty="0" err="1">
                <a:latin typeface="Consolas" panose="020B0609020204030204" pitchFamily="49" charset="0"/>
              </a:rPr>
              <a:t>FrozenWake</a:t>
            </a:r>
            <a:r>
              <a:rPr lang="en-US" sz="1000" dirty="0">
                <a:latin typeface="Consolas" panose="020B0609020204030204" pitchFamily="49" charset="0"/>
              </a:rPr>
              <a:t>=True, </a:t>
            </a:r>
            <a:r>
              <a:rPr lang="en-US" sz="1000" dirty="0" err="1">
                <a:latin typeface="Consolas" panose="020B0609020204030204" pitchFamily="49" charset="0"/>
              </a:rPr>
              <a:t>WakeMod</a:t>
            </a:r>
            <a:r>
              <a:rPr lang="en-US" sz="1000" dirty="0">
                <a:latin typeface="Consolas" panose="020B0609020204030204" pitchFamily="49" charset="0"/>
              </a:rPr>
              <a:t>=1, </a:t>
            </a:r>
            <a:r>
              <a:rPr lang="en-US" sz="1000" dirty="0" err="1">
                <a:latin typeface="Consolas" panose="020B0609020204030204" pitchFamily="49" charset="0"/>
              </a:rPr>
              <a:t>AFAeroMod</a:t>
            </a:r>
            <a:r>
              <a:rPr lang="en-US" sz="1000" dirty="0">
                <a:latin typeface="Consolas" panose="020B0609020204030204" pitchFamily="49" charset="0"/>
              </a:rPr>
              <a:t>=1 </a:t>
            </a:r>
            <a:br>
              <a:rPr lang="en-US" sz="1000" dirty="0">
                <a:latin typeface="Consolas" panose="020B0609020204030204" pitchFamily="49" charset="0"/>
              </a:rPr>
            </a:br>
            <a:r>
              <a:rPr lang="en-US" sz="1000" dirty="0">
                <a:latin typeface="Consolas" panose="020B0609020204030204" pitchFamily="49" charset="0"/>
              </a:rPr>
              <a:t>               (needed for linearization)</a:t>
            </a:r>
          </a:p>
          <a:p>
            <a:pPr marL="742950" lvl="1" indent="-285750">
              <a:buFont typeface="Arial" panose="020B0604020202020204" pitchFamily="34" charset="0"/>
              <a:buChar char="•"/>
            </a:pPr>
            <a:r>
              <a:rPr lang="en-US" sz="1000" dirty="0">
                <a:latin typeface="Consolas" panose="020B0609020204030204" pitchFamily="49" charset="0"/>
              </a:rPr>
              <a:t>ElastoDyn.dat: </a:t>
            </a:r>
            <a:r>
              <a:rPr lang="en-US" sz="1000" dirty="0" err="1">
                <a:latin typeface="Consolas" panose="020B0609020204030204" pitchFamily="49" charset="0"/>
              </a:rPr>
              <a:t>RotSpeed</a:t>
            </a:r>
            <a:endParaRPr lang="en-US" sz="1000" dirty="0">
              <a:latin typeface="Consolas" panose="020B0609020204030204" pitchFamily="49" charset="0"/>
            </a:endParaRP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The postprocessing script (</a:t>
            </a:r>
            <a:r>
              <a:rPr lang="en-US" sz="1000" dirty="0" err="1">
                <a:latin typeface="Consolas" panose="020B0609020204030204" pitchFamily="49" charset="0"/>
              </a:rPr>
              <a:t>postpro_OneOP</a:t>
            </a:r>
            <a:r>
              <a:rPr lang="en-US" sz="1000" dirty="0">
                <a:latin typeface="Consolas" panose="020B0609020204030204" pitchFamily="49" charset="0"/>
              </a:rPr>
              <a:t>.*</a:t>
            </a:r>
            <a:r>
              <a:rPr lang="en-US" sz="1100" dirty="0"/>
              <a:t>) performs a multi-blade coordinate (MBC) transformation on all the A matrices (found in each </a:t>
            </a:r>
            <a:r>
              <a:rPr lang="en-US" sz="1100" dirty="0" err="1"/>
              <a:t>lin</a:t>
            </a:r>
            <a:r>
              <a:rPr lang="en-US" sz="1100" dirty="0"/>
              <a:t>-file) before averaging them</a:t>
            </a:r>
          </a:p>
        </p:txBody>
      </p:sp>
      <p:pic>
        <p:nvPicPr>
          <p:cNvPr id="5" name="Picture 4">
            <a:extLst>
              <a:ext uri="{FF2B5EF4-FFF2-40B4-BE49-F238E27FC236}">
                <a16:creationId xmlns:a16="http://schemas.microsoft.com/office/drawing/2014/main" id="{9A9EC981-A076-184A-D6D3-F7A44D160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102" y="633634"/>
            <a:ext cx="2430779" cy="1938116"/>
          </a:xfrm>
          <a:prstGeom prst="rect">
            <a:avLst/>
          </a:prstGeom>
          <a:ln w="28575">
            <a:solidFill>
              <a:schemeClr val="accent1"/>
            </a:solidFill>
          </a:ln>
        </p:spPr>
      </p:pic>
      <p:sp>
        <p:nvSpPr>
          <p:cNvPr id="9" name="TextBox 8">
            <a:extLst>
              <a:ext uri="{FF2B5EF4-FFF2-40B4-BE49-F238E27FC236}">
                <a16:creationId xmlns:a16="http://schemas.microsoft.com/office/drawing/2014/main" id="{66FB124E-46F2-97CF-9B95-8DD3C0FA9CA1}"/>
              </a:ext>
            </a:extLst>
          </p:cNvPr>
          <p:cNvSpPr txBox="1"/>
          <p:nvPr/>
        </p:nvSpPr>
        <p:spPr>
          <a:xfrm>
            <a:off x="5179465" y="3663662"/>
            <a:ext cx="3891281" cy="1323439"/>
          </a:xfrm>
          <a:prstGeom prst="rect">
            <a:avLst/>
          </a:prstGeom>
          <a:solidFill>
            <a:schemeClr val="bg1"/>
          </a:solidFill>
          <a:ln w="19050">
            <a:solidFill>
              <a:schemeClr val="accent3"/>
            </a:solidFill>
          </a:ln>
        </p:spPr>
        <p:txBody>
          <a:bodyPr wrap="square" rtlCol="0">
            <a:spAutoFit/>
          </a:bodyPr>
          <a:lstStyle/>
          <a:p>
            <a:r>
              <a:rPr lang="ja-JP" altLang="en-US" sz="800" dirty="0">
                <a:latin typeface="Consolas" panose="020B0609020204030204" pitchFamily="49" charset="0"/>
              </a:rPr>
              <a:t>  </a:t>
            </a:r>
            <a:r>
              <a:rPr lang="en-US" altLang="ja-JP" sz="800" dirty="0">
                <a:latin typeface="Consolas" panose="020B0609020204030204" pitchFamily="49" charset="0"/>
              </a:rPr>
              <a:t>#</a:t>
            </a:r>
            <a:r>
              <a:rPr lang="en-US" sz="800" b="1" dirty="0">
                <a:latin typeface="Consolas" panose="020B0609020204030204" pitchFamily="49" charset="0"/>
              </a:rPr>
              <a:t>, </a:t>
            </a:r>
            <a:r>
              <a:rPr lang="en-US" sz="800" b="1" dirty="0" err="1">
                <a:latin typeface="Consolas" panose="020B0609020204030204" pitchFamily="49" charset="0"/>
              </a:rPr>
              <a:t>NatFreq</a:t>
            </a:r>
            <a:r>
              <a:rPr lang="en-US" sz="800" b="1" dirty="0">
                <a:latin typeface="Consolas" panose="020B0609020204030204" pitchFamily="49" charset="0"/>
              </a:rPr>
              <a:t>_[Hz], </a:t>
            </a:r>
            <a:r>
              <a:rPr lang="en-US" sz="800" b="1" dirty="0" err="1">
                <a:latin typeface="Consolas" panose="020B0609020204030204" pitchFamily="49" charset="0"/>
              </a:rPr>
              <a:t>DampRatio</a:t>
            </a:r>
            <a:r>
              <a:rPr lang="en-US" sz="800" b="1" dirty="0">
                <a:latin typeface="Consolas" panose="020B0609020204030204" pitchFamily="49" charset="0"/>
              </a:rPr>
              <a:t>_[-], </a:t>
            </a:r>
            <a:r>
              <a:rPr lang="en-US" sz="800" b="1" dirty="0" err="1">
                <a:latin typeface="Consolas" panose="020B0609020204030204" pitchFamily="49" charset="0"/>
              </a:rPr>
              <a:t>Mode_Identified</a:t>
            </a:r>
            <a:r>
              <a:rPr lang="en-US" sz="800" b="1" dirty="0">
                <a:latin typeface="Consolas" panose="020B0609020204030204" pitchFamily="49" charset="0"/>
              </a:rPr>
              <a:t>[-]</a:t>
            </a:r>
          </a:p>
          <a:p>
            <a:r>
              <a:rPr lang="en-US" sz="800" dirty="0">
                <a:latin typeface="Consolas" panose="020B0609020204030204" pitchFamily="49" charset="0"/>
              </a:rPr>
              <a:t>  1,    0.588,    0.632         , ED 1st </a:t>
            </a:r>
            <a:r>
              <a:rPr lang="en-US" sz="800" dirty="0" err="1">
                <a:latin typeface="Consolas" panose="020B0609020204030204" pitchFamily="49" charset="0"/>
              </a:rPr>
              <a:t>flapwise</a:t>
            </a:r>
            <a:r>
              <a:rPr lang="en-US" sz="800" dirty="0">
                <a:latin typeface="Consolas" panose="020B0609020204030204" pitchFamily="49" charset="0"/>
              </a:rPr>
              <a:t> cos </a:t>
            </a:r>
            <a:br>
              <a:rPr lang="en-US" sz="800" dirty="0">
                <a:latin typeface="Consolas" panose="020B0609020204030204" pitchFamily="49" charset="0"/>
              </a:rPr>
            </a:br>
            <a:r>
              <a:rPr lang="en-US" sz="800" dirty="0">
                <a:latin typeface="Consolas" panose="020B0609020204030204" pitchFamily="49" charset="0"/>
              </a:rPr>
              <a:t>  2,    0.722,    0.526         , ED 1st </a:t>
            </a:r>
            <a:r>
              <a:rPr lang="en-US" sz="800" dirty="0" err="1">
                <a:latin typeface="Consolas" panose="020B0609020204030204" pitchFamily="49" charset="0"/>
              </a:rPr>
              <a:t>flapwise</a:t>
            </a:r>
            <a:r>
              <a:rPr lang="en-US" sz="800" dirty="0">
                <a:latin typeface="Consolas" panose="020B0609020204030204" pitchFamily="49" charset="0"/>
              </a:rPr>
              <a:t> coll. </a:t>
            </a:r>
          </a:p>
          <a:p>
            <a:r>
              <a:rPr lang="en-US" sz="800" dirty="0">
                <a:latin typeface="Consolas" panose="020B0609020204030204" pitchFamily="49" charset="0"/>
              </a:rPr>
              <a:t>  3,    0.841,    0.441         , ED 1st edgewise sin</a:t>
            </a:r>
          </a:p>
          <a:p>
            <a:r>
              <a:rPr lang="en-US" sz="800" dirty="0">
                <a:latin typeface="Consolas" panose="020B0609020204030204" pitchFamily="49" charset="0"/>
              </a:rPr>
              <a:t>  4,    0.937,    0.016         , ED 1st edgewise cos</a:t>
            </a:r>
          </a:p>
          <a:p>
            <a:r>
              <a:rPr lang="en-US" sz="800" dirty="0">
                <a:latin typeface="Consolas" panose="020B0609020204030204" pitchFamily="49" charset="0"/>
              </a:rPr>
              <a:t>  5,    1.237,    0.012         , ED 2nd </a:t>
            </a:r>
            <a:r>
              <a:rPr lang="en-US" sz="800" dirty="0" err="1">
                <a:latin typeface="Consolas" panose="020B0609020204030204" pitchFamily="49" charset="0"/>
              </a:rPr>
              <a:t>flapwise</a:t>
            </a:r>
            <a:r>
              <a:rPr lang="en-US" sz="800" dirty="0">
                <a:latin typeface="Consolas" panose="020B0609020204030204" pitchFamily="49" charset="0"/>
              </a:rPr>
              <a:t> sin </a:t>
            </a:r>
          </a:p>
          <a:p>
            <a:r>
              <a:rPr lang="en-US" sz="800" dirty="0">
                <a:latin typeface="Consolas" panose="020B0609020204030204" pitchFamily="49" charset="0"/>
              </a:rPr>
              <a:t>  6,    1.837,    0.155         , ED 2nd </a:t>
            </a:r>
            <a:r>
              <a:rPr lang="en-US" sz="800" dirty="0" err="1">
                <a:latin typeface="Consolas" panose="020B0609020204030204" pitchFamily="49" charset="0"/>
              </a:rPr>
              <a:t>flapwise</a:t>
            </a:r>
            <a:r>
              <a:rPr lang="en-US" sz="800" dirty="0">
                <a:latin typeface="Consolas" panose="020B0609020204030204" pitchFamily="49" charset="0"/>
              </a:rPr>
              <a:t> sin</a:t>
            </a:r>
          </a:p>
          <a:p>
            <a:r>
              <a:rPr lang="en-US" sz="800" dirty="0">
                <a:latin typeface="Consolas" panose="020B0609020204030204" pitchFamily="49" charset="0"/>
              </a:rPr>
              <a:t>  7,    1.987,    0.142         , ED 2nd </a:t>
            </a:r>
            <a:r>
              <a:rPr lang="en-US" sz="800" dirty="0" err="1">
                <a:latin typeface="Consolas" panose="020B0609020204030204" pitchFamily="49" charset="0"/>
              </a:rPr>
              <a:t>flapwise</a:t>
            </a:r>
            <a:r>
              <a:rPr lang="en-US" sz="800" dirty="0">
                <a:latin typeface="Consolas" panose="020B0609020204030204" pitchFamily="49" charset="0"/>
              </a:rPr>
              <a:t> coll.</a:t>
            </a:r>
          </a:p>
          <a:p>
            <a:r>
              <a:rPr lang="en-US" sz="800" dirty="0">
                <a:latin typeface="Consolas" panose="020B0609020204030204" pitchFamily="49" charset="0"/>
              </a:rPr>
              <a:t>  8,    2.133,    0.133         , ED 1st </a:t>
            </a:r>
            <a:r>
              <a:rPr lang="en-US" sz="800" dirty="0" err="1">
                <a:latin typeface="Consolas" panose="020B0609020204030204" pitchFamily="49" charset="0"/>
              </a:rPr>
              <a:t>flapwise</a:t>
            </a:r>
            <a:r>
              <a:rPr lang="en-US" sz="800" dirty="0">
                <a:latin typeface="Consolas" panose="020B0609020204030204" pitchFamily="49" charset="0"/>
              </a:rPr>
              <a:t> cos</a:t>
            </a:r>
          </a:p>
          <a:p>
            <a:r>
              <a:rPr lang="en-US" sz="800" dirty="0">
                <a:latin typeface="Consolas" panose="020B0609020204030204" pitchFamily="49" charset="0"/>
              </a:rPr>
              <a:t>  9,    2.256,    0.022         , ED Variable speed generator DOF</a:t>
            </a:r>
            <a:endParaRPr lang="en-US" sz="800" dirty="0"/>
          </a:p>
        </p:txBody>
      </p:sp>
    </p:spTree>
    <p:extLst>
      <p:ext uri="{BB962C8B-B14F-4D97-AF65-F5344CB8AC3E}">
        <p14:creationId xmlns:p14="http://schemas.microsoft.com/office/powerpoint/2010/main" val="204781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Case 11 – Rotating</a:t>
            </a:r>
          </a:p>
        </p:txBody>
      </p:sp>
      <p:sp>
        <p:nvSpPr>
          <p:cNvPr id="4" name="TextBox 3">
            <a:extLst>
              <a:ext uri="{FF2B5EF4-FFF2-40B4-BE49-F238E27FC236}">
                <a16:creationId xmlns:a16="http://schemas.microsoft.com/office/drawing/2014/main" id="{901B88BA-2055-196E-0241-8479E9338345}"/>
              </a:ext>
            </a:extLst>
          </p:cNvPr>
          <p:cNvSpPr txBox="1"/>
          <p:nvPr/>
        </p:nvSpPr>
        <p:spPr>
          <a:xfrm>
            <a:off x="177799" y="580369"/>
            <a:ext cx="6162041" cy="761747"/>
          </a:xfrm>
          <a:prstGeom prst="rect">
            <a:avLst/>
          </a:prstGeom>
          <a:noFill/>
        </p:spPr>
        <p:txBody>
          <a:bodyPr wrap="square" rtlCol="0">
            <a:spAutoFit/>
          </a:bodyPr>
          <a:lstStyle/>
          <a:p>
            <a:r>
              <a:rPr lang="en-US" sz="1050" dirty="0"/>
              <a:t>(See </a:t>
            </a:r>
            <a:r>
              <a:rPr lang="en-US" sz="1000" dirty="0">
                <a:latin typeface="Consolas" panose="020B0609020204030204" pitchFamily="49" charset="0"/>
              </a:rPr>
              <a:t>Simulations/11_Linearization_Rotating </a:t>
            </a:r>
            <a:r>
              <a:rPr lang="en-US" sz="1050" dirty="0"/>
              <a:t>in shared folder)</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You can also try the script (</a:t>
            </a:r>
            <a:r>
              <a:rPr lang="en-US" sz="1000" dirty="0">
                <a:latin typeface="Consolas" panose="020B0609020204030204" pitchFamily="49" charset="0"/>
              </a:rPr>
              <a:t>postpro_MultiLin_Campbell.py</a:t>
            </a:r>
            <a:r>
              <a:rPr lang="en-US" sz="1100" dirty="0"/>
              <a:t>) which is intended for several Operating points (OP)</a:t>
            </a:r>
          </a:p>
        </p:txBody>
      </p:sp>
      <p:pic>
        <p:nvPicPr>
          <p:cNvPr id="6" name="Picture 5">
            <a:extLst>
              <a:ext uri="{FF2B5EF4-FFF2-40B4-BE49-F238E27FC236}">
                <a16:creationId xmlns:a16="http://schemas.microsoft.com/office/drawing/2014/main" id="{1FC0AD5B-F5AE-E8C9-EA35-CFF1A40DE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40" y="1798726"/>
            <a:ext cx="6690360" cy="3188375"/>
          </a:xfrm>
          <a:prstGeom prst="rect">
            <a:avLst/>
          </a:prstGeom>
          <a:ln w="19050">
            <a:solidFill>
              <a:schemeClr val="accent3"/>
            </a:solidFill>
          </a:ln>
        </p:spPr>
      </p:pic>
      <p:sp>
        <p:nvSpPr>
          <p:cNvPr id="8" name="TextBox 7">
            <a:extLst>
              <a:ext uri="{FF2B5EF4-FFF2-40B4-BE49-F238E27FC236}">
                <a16:creationId xmlns:a16="http://schemas.microsoft.com/office/drawing/2014/main" id="{3A7E355D-8D2C-A9EA-C8E6-92DCC5E66FDB}"/>
              </a:ext>
            </a:extLst>
          </p:cNvPr>
          <p:cNvSpPr txBox="1"/>
          <p:nvPr/>
        </p:nvSpPr>
        <p:spPr>
          <a:xfrm>
            <a:off x="7087465" y="3663662"/>
            <a:ext cx="3891281" cy="1323439"/>
          </a:xfrm>
          <a:prstGeom prst="rect">
            <a:avLst/>
          </a:prstGeom>
          <a:solidFill>
            <a:schemeClr val="bg1"/>
          </a:solidFill>
          <a:ln w="19050">
            <a:solidFill>
              <a:schemeClr val="accent3"/>
            </a:solidFill>
          </a:ln>
        </p:spPr>
        <p:txBody>
          <a:bodyPr wrap="square" rtlCol="0">
            <a:spAutoFit/>
          </a:bodyPr>
          <a:lstStyle/>
          <a:p>
            <a:r>
              <a:rPr lang="ja-JP" altLang="en-US" sz="800" dirty="0">
                <a:latin typeface="Consolas" panose="020B0609020204030204" pitchFamily="49" charset="0"/>
              </a:rPr>
              <a:t>  </a:t>
            </a:r>
            <a:r>
              <a:rPr lang="en-US" altLang="ja-JP" sz="800" dirty="0">
                <a:latin typeface="Consolas" panose="020B0609020204030204" pitchFamily="49" charset="0"/>
              </a:rPr>
              <a:t>#</a:t>
            </a:r>
            <a:r>
              <a:rPr lang="en-US" sz="800" b="1" dirty="0">
                <a:latin typeface="Consolas" panose="020B0609020204030204" pitchFamily="49" charset="0"/>
              </a:rPr>
              <a:t>, </a:t>
            </a:r>
            <a:r>
              <a:rPr lang="en-US" sz="800" b="1" dirty="0" err="1">
                <a:latin typeface="Consolas" panose="020B0609020204030204" pitchFamily="49" charset="0"/>
              </a:rPr>
              <a:t>NatFreq</a:t>
            </a:r>
            <a:r>
              <a:rPr lang="en-US" sz="800" b="1" dirty="0">
                <a:latin typeface="Consolas" panose="020B0609020204030204" pitchFamily="49" charset="0"/>
              </a:rPr>
              <a:t>_[Hz], </a:t>
            </a:r>
            <a:r>
              <a:rPr lang="en-US" sz="800" b="1" dirty="0" err="1">
                <a:latin typeface="Consolas" panose="020B0609020204030204" pitchFamily="49" charset="0"/>
              </a:rPr>
              <a:t>DampRatio</a:t>
            </a:r>
            <a:r>
              <a:rPr lang="en-US" sz="800" b="1" dirty="0">
                <a:latin typeface="Consolas" panose="020B0609020204030204" pitchFamily="49" charset="0"/>
              </a:rPr>
              <a:t>_[-], </a:t>
            </a:r>
            <a:r>
              <a:rPr lang="en-US" sz="800" b="1" dirty="0" err="1">
                <a:latin typeface="Consolas" panose="020B0609020204030204" pitchFamily="49" charset="0"/>
              </a:rPr>
              <a:t>Mode_Identified</a:t>
            </a:r>
            <a:r>
              <a:rPr lang="en-US" sz="800" b="1" dirty="0">
                <a:latin typeface="Consolas" panose="020B0609020204030204" pitchFamily="49" charset="0"/>
              </a:rPr>
              <a:t>[-]</a:t>
            </a:r>
          </a:p>
          <a:p>
            <a:r>
              <a:rPr lang="en-US" sz="800" dirty="0">
                <a:latin typeface="Consolas" panose="020B0609020204030204" pitchFamily="49" charset="0"/>
              </a:rPr>
              <a:t>  1,    0.588,    0.632         , ED 1st </a:t>
            </a:r>
            <a:r>
              <a:rPr lang="en-US" sz="800" dirty="0" err="1">
                <a:latin typeface="Consolas" panose="020B0609020204030204" pitchFamily="49" charset="0"/>
              </a:rPr>
              <a:t>flapwise</a:t>
            </a:r>
            <a:r>
              <a:rPr lang="en-US" sz="800" dirty="0">
                <a:latin typeface="Consolas" panose="020B0609020204030204" pitchFamily="49" charset="0"/>
              </a:rPr>
              <a:t> cos </a:t>
            </a:r>
            <a:br>
              <a:rPr lang="en-US" sz="800" dirty="0">
                <a:latin typeface="Consolas" panose="020B0609020204030204" pitchFamily="49" charset="0"/>
              </a:rPr>
            </a:br>
            <a:r>
              <a:rPr lang="en-US" sz="800" dirty="0">
                <a:latin typeface="Consolas" panose="020B0609020204030204" pitchFamily="49" charset="0"/>
              </a:rPr>
              <a:t>  2,    0.722,    0.526         , ED 1st </a:t>
            </a:r>
            <a:r>
              <a:rPr lang="en-US" sz="800" dirty="0" err="1">
                <a:latin typeface="Consolas" panose="020B0609020204030204" pitchFamily="49" charset="0"/>
              </a:rPr>
              <a:t>flapwise</a:t>
            </a:r>
            <a:r>
              <a:rPr lang="en-US" sz="800" dirty="0">
                <a:latin typeface="Consolas" panose="020B0609020204030204" pitchFamily="49" charset="0"/>
              </a:rPr>
              <a:t> coll. </a:t>
            </a:r>
          </a:p>
          <a:p>
            <a:r>
              <a:rPr lang="en-US" sz="800" dirty="0">
                <a:latin typeface="Consolas" panose="020B0609020204030204" pitchFamily="49" charset="0"/>
              </a:rPr>
              <a:t>  3,    0.841,    0.441         , ED 1st edgewise sin</a:t>
            </a:r>
          </a:p>
          <a:p>
            <a:r>
              <a:rPr lang="en-US" sz="800" dirty="0">
                <a:latin typeface="Consolas" panose="020B0609020204030204" pitchFamily="49" charset="0"/>
              </a:rPr>
              <a:t>  4,    0.937,    0.016         , ED 1st edgewise cos</a:t>
            </a:r>
          </a:p>
          <a:p>
            <a:r>
              <a:rPr lang="en-US" sz="800" dirty="0">
                <a:latin typeface="Consolas" panose="020B0609020204030204" pitchFamily="49" charset="0"/>
              </a:rPr>
              <a:t>  5,    1.237,    0.012         , ED 2nd </a:t>
            </a:r>
            <a:r>
              <a:rPr lang="en-US" sz="800" dirty="0" err="1">
                <a:latin typeface="Consolas" panose="020B0609020204030204" pitchFamily="49" charset="0"/>
              </a:rPr>
              <a:t>flapwise</a:t>
            </a:r>
            <a:r>
              <a:rPr lang="en-US" sz="800" dirty="0">
                <a:latin typeface="Consolas" panose="020B0609020204030204" pitchFamily="49" charset="0"/>
              </a:rPr>
              <a:t> sin </a:t>
            </a:r>
          </a:p>
          <a:p>
            <a:r>
              <a:rPr lang="en-US" sz="800" dirty="0">
                <a:latin typeface="Consolas" panose="020B0609020204030204" pitchFamily="49" charset="0"/>
              </a:rPr>
              <a:t>  6,    1.837,    0.155         , ED 2nd </a:t>
            </a:r>
            <a:r>
              <a:rPr lang="en-US" sz="800" dirty="0" err="1">
                <a:latin typeface="Consolas" panose="020B0609020204030204" pitchFamily="49" charset="0"/>
              </a:rPr>
              <a:t>flapwise</a:t>
            </a:r>
            <a:r>
              <a:rPr lang="en-US" sz="800" dirty="0">
                <a:latin typeface="Consolas" panose="020B0609020204030204" pitchFamily="49" charset="0"/>
              </a:rPr>
              <a:t> sin</a:t>
            </a:r>
          </a:p>
          <a:p>
            <a:r>
              <a:rPr lang="en-US" sz="800" dirty="0">
                <a:latin typeface="Consolas" panose="020B0609020204030204" pitchFamily="49" charset="0"/>
              </a:rPr>
              <a:t>  7,    1.987,    0.142         , ED 2nd </a:t>
            </a:r>
            <a:r>
              <a:rPr lang="en-US" sz="800" dirty="0" err="1">
                <a:latin typeface="Consolas" panose="020B0609020204030204" pitchFamily="49" charset="0"/>
              </a:rPr>
              <a:t>flapwise</a:t>
            </a:r>
            <a:r>
              <a:rPr lang="en-US" sz="800" dirty="0">
                <a:latin typeface="Consolas" panose="020B0609020204030204" pitchFamily="49" charset="0"/>
              </a:rPr>
              <a:t> coll.</a:t>
            </a:r>
          </a:p>
          <a:p>
            <a:r>
              <a:rPr lang="en-US" sz="800" dirty="0">
                <a:latin typeface="Consolas" panose="020B0609020204030204" pitchFamily="49" charset="0"/>
              </a:rPr>
              <a:t>  8,    2.133,    0.133         , ED 1st </a:t>
            </a:r>
            <a:r>
              <a:rPr lang="en-US" sz="800" dirty="0" err="1">
                <a:latin typeface="Consolas" panose="020B0609020204030204" pitchFamily="49" charset="0"/>
              </a:rPr>
              <a:t>flapwise</a:t>
            </a:r>
            <a:r>
              <a:rPr lang="en-US" sz="800" dirty="0">
                <a:latin typeface="Consolas" panose="020B0609020204030204" pitchFamily="49" charset="0"/>
              </a:rPr>
              <a:t> cos</a:t>
            </a:r>
          </a:p>
          <a:p>
            <a:r>
              <a:rPr lang="en-US" sz="800" dirty="0">
                <a:latin typeface="Consolas" panose="020B0609020204030204" pitchFamily="49" charset="0"/>
              </a:rPr>
              <a:t>  9,    2.256,    0.022         , ED Variable speed generator DOF</a:t>
            </a:r>
            <a:endParaRPr lang="en-US" sz="800" dirty="0"/>
          </a:p>
        </p:txBody>
      </p:sp>
    </p:spTree>
    <p:extLst>
      <p:ext uri="{BB962C8B-B14F-4D97-AF65-F5344CB8AC3E}">
        <p14:creationId xmlns:p14="http://schemas.microsoft.com/office/powerpoint/2010/main" val="34174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Case 12 – Campbell diagram</a:t>
            </a:r>
          </a:p>
        </p:txBody>
      </p:sp>
      <p:sp>
        <p:nvSpPr>
          <p:cNvPr id="4" name="TextBox 3">
            <a:extLst>
              <a:ext uri="{FF2B5EF4-FFF2-40B4-BE49-F238E27FC236}">
                <a16:creationId xmlns:a16="http://schemas.microsoft.com/office/drawing/2014/main" id="{901B88BA-2055-196E-0241-8479E9338345}"/>
              </a:ext>
            </a:extLst>
          </p:cNvPr>
          <p:cNvSpPr txBox="1"/>
          <p:nvPr/>
        </p:nvSpPr>
        <p:spPr>
          <a:xfrm>
            <a:off x="177799" y="580369"/>
            <a:ext cx="7457441" cy="1538883"/>
          </a:xfrm>
          <a:prstGeom prst="rect">
            <a:avLst/>
          </a:prstGeom>
          <a:noFill/>
        </p:spPr>
        <p:txBody>
          <a:bodyPr wrap="square" rtlCol="0">
            <a:spAutoFit/>
          </a:bodyPr>
          <a:lstStyle/>
          <a:p>
            <a:r>
              <a:rPr lang="en-US" sz="1000" dirty="0"/>
              <a:t>(See </a:t>
            </a:r>
            <a:r>
              <a:rPr lang="en-US" sz="900" dirty="0">
                <a:latin typeface="Consolas" panose="020B0609020204030204" pitchFamily="49" charset="0"/>
              </a:rPr>
              <a:t>Simulations/12_Campbell </a:t>
            </a:r>
            <a:r>
              <a:rPr lang="en-US" sz="1000" dirty="0"/>
              <a:t>in shared folder)</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All degrees of freedom are ON, except generator (to avoid switching between </a:t>
            </a:r>
            <a:r>
              <a:rPr lang="en-US" sz="1050" dirty="0" err="1"/>
              <a:t>TrimGain</a:t>
            </a:r>
            <a:r>
              <a:rPr lang="en-US" sz="1050" dirty="0"/>
              <a:t>=2 and </a:t>
            </a:r>
            <a:r>
              <a:rPr lang="en-US" sz="1050" dirty="0" err="1"/>
              <a:t>TrimGain</a:t>
            </a:r>
            <a:r>
              <a:rPr lang="en-US" sz="1050" dirty="0"/>
              <a:t>=3)</a:t>
            </a:r>
          </a:p>
          <a:p>
            <a:pPr marL="285750" indent="-285750">
              <a:buFont typeface="Arial" panose="020B0604020202020204" pitchFamily="34" charset="0"/>
              <a:buChar char="•"/>
            </a:pPr>
            <a:r>
              <a:rPr lang="en-US" sz="1050" dirty="0"/>
              <a:t>The operating conditions are specified in a </a:t>
            </a:r>
            <a:r>
              <a:rPr lang="en-US" sz="1050" dirty="0">
                <a:solidFill>
                  <a:schemeClr val="accent4"/>
                </a:solidFill>
              </a:rPr>
              <a:t>CSV file </a:t>
            </a:r>
            <a:r>
              <a:rPr lang="en-US" sz="1050" dirty="0"/>
              <a:t>(rotor speed, wind speed, pitch)</a:t>
            </a:r>
          </a:p>
          <a:p>
            <a:pPr marL="285750" indent="-285750">
              <a:buFont typeface="Arial" panose="020B0604020202020204" pitchFamily="34" charset="0"/>
              <a:buChar char="•"/>
            </a:pPr>
            <a:r>
              <a:rPr lang="en-US" sz="1050" dirty="0"/>
              <a:t>The script </a:t>
            </a:r>
            <a:r>
              <a:rPr lang="en-US" sz="1000" dirty="0" err="1">
                <a:latin typeface="Consolas" panose="020B0609020204030204" pitchFamily="49" charset="0"/>
              </a:rPr>
              <a:t>runCampbel_NoServo</a:t>
            </a:r>
            <a:r>
              <a:rPr lang="en-US" sz="1000" dirty="0">
                <a:latin typeface="Consolas" panose="020B0609020204030204" pitchFamily="49" charset="0"/>
              </a:rPr>
              <a:t>.*:</a:t>
            </a:r>
            <a:endParaRPr lang="en-US" sz="1050" dirty="0">
              <a:latin typeface="Consolas" panose="020B0609020204030204" pitchFamily="49" charset="0"/>
            </a:endParaRPr>
          </a:p>
          <a:p>
            <a:pPr marL="742950" lvl="1" indent="-285750">
              <a:buFont typeface="Arial" panose="020B0604020202020204" pitchFamily="34" charset="0"/>
              <a:buChar char="•"/>
            </a:pPr>
            <a:r>
              <a:rPr lang="en-US" sz="1050" dirty="0"/>
              <a:t>Generates </a:t>
            </a:r>
            <a:r>
              <a:rPr lang="en-US" sz="1050" dirty="0">
                <a:solidFill>
                  <a:schemeClr val="accent1"/>
                </a:solidFill>
              </a:rPr>
              <a:t>input files </a:t>
            </a:r>
            <a:r>
              <a:rPr lang="en-US" sz="1050" dirty="0"/>
              <a:t>for each operating conditions</a:t>
            </a:r>
          </a:p>
          <a:p>
            <a:pPr marL="742950" lvl="1" indent="-285750">
              <a:buFont typeface="Arial" panose="020B0604020202020204" pitchFamily="34" charset="0"/>
              <a:buChar char="•"/>
            </a:pPr>
            <a:r>
              <a:rPr lang="en-US" sz="1050" dirty="0"/>
              <a:t>Runs OpenFAST (the trim algorithm is used to find a periodic steady state)</a:t>
            </a:r>
          </a:p>
          <a:p>
            <a:pPr marL="742950" lvl="1" indent="-285750">
              <a:buFont typeface="Arial" panose="020B0604020202020204" pitchFamily="34" charset="0"/>
              <a:buChar char="•"/>
            </a:pPr>
            <a:r>
              <a:rPr lang="en-US" sz="1050" dirty="0"/>
              <a:t>Postprocess the </a:t>
            </a:r>
            <a:r>
              <a:rPr lang="en-US" sz="1050" dirty="0" err="1"/>
              <a:t>linfiles</a:t>
            </a:r>
            <a:r>
              <a:rPr lang="en-US" sz="1050" dirty="0"/>
              <a:t>, generates a set of Campbell files </a:t>
            </a:r>
            <a:r>
              <a:rPr lang="en-US" sz="900" dirty="0">
                <a:solidFill>
                  <a:schemeClr val="accent3"/>
                </a:solidFill>
                <a:latin typeface="Consolas" panose="020B0609020204030204" pitchFamily="49" charset="0"/>
              </a:rPr>
              <a:t>“Campbell_*.*”</a:t>
            </a:r>
            <a:r>
              <a:rPr lang="en-US" sz="900" dirty="0">
                <a:latin typeface="Consolas" panose="020B0609020204030204" pitchFamily="49" charset="0"/>
              </a:rPr>
              <a:t>, and </a:t>
            </a:r>
            <a:r>
              <a:rPr lang="en-US" sz="900" dirty="0">
                <a:solidFill>
                  <a:schemeClr val="accent5"/>
                </a:solidFill>
                <a:latin typeface="Consolas" panose="020B0609020204030204" pitchFamily="49" charset="0"/>
              </a:rPr>
              <a:t>plots</a:t>
            </a:r>
            <a:r>
              <a:rPr lang="en-US" sz="900" dirty="0">
                <a:latin typeface="Consolas" panose="020B0609020204030204" pitchFamily="49" charset="0"/>
              </a:rPr>
              <a:t> them</a:t>
            </a:r>
            <a:endParaRPr lang="en-US" sz="1050" dirty="0"/>
          </a:p>
          <a:p>
            <a:pPr marL="285750" indent="-285750">
              <a:buFont typeface="Arial" panose="020B0604020202020204" pitchFamily="34" charset="0"/>
              <a:buChar char="•"/>
            </a:pPr>
            <a:endParaRPr lang="en-US" sz="1050" dirty="0"/>
          </a:p>
        </p:txBody>
      </p:sp>
      <p:pic>
        <p:nvPicPr>
          <p:cNvPr id="5" name="Picture 4">
            <a:extLst>
              <a:ext uri="{FF2B5EF4-FFF2-40B4-BE49-F238E27FC236}">
                <a16:creationId xmlns:a16="http://schemas.microsoft.com/office/drawing/2014/main" id="{6F906E99-C68C-3FAA-9E1A-D9A361276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56" y="2140227"/>
            <a:ext cx="5990375" cy="2901734"/>
          </a:xfrm>
          <a:prstGeom prst="rect">
            <a:avLst/>
          </a:prstGeom>
          <a:ln w="19050">
            <a:solidFill>
              <a:schemeClr val="accent5"/>
            </a:solidFill>
          </a:ln>
        </p:spPr>
      </p:pic>
      <p:grpSp>
        <p:nvGrpSpPr>
          <p:cNvPr id="13" name="Group 12">
            <a:extLst>
              <a:ext uri="{FF2B5EF4-FFF2-40B4-BE49-F238E27FC236}">
                <a16:creationId xmlns:a16="http://schemas.microsoft.com/office/drawing/2014/main" id="{31288D30-13FC-114F-18BA-316877496FE6}"/>
              </a:ext>
            </a:extLst>
          </p:cNvPr>
          <p:cNvGrpSpPr/>
          <p:nvPr/>
        </p:nvGrpSpPr>
        <p:grpSpPr>
          <a:xfrm>
            <a:off x="7001093" y="1435406"/>
            <a:ext cx="1965108" cy="3697540"/>
            <a:chOff x="7001093" y="1089377"/>
            <a:chExt cx="1965108" cy="3697540"/>
          </a:xfrm>
        </p:grpSpPr>
        <p:pic>
          <p:nvPicPr>
            <p:cNvPr id="9" name="Picture 8">
              <a:extLst>
                <a:ext uri="{FF2B5EF4-FFF2-40B4-BE49-F238E27FC236}">
                  <a16:creationId xmlns:a16="http://schemas.microsoft.com/office/drawing/2014/main" id="{8EE86678-AED3-2C27-121B-641EC61FCB5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01093" y="1089377"/>
              <a:ext cx="1965108" cy="3697540"/>
            </a:xfrm>
            <a:prstGeom prst="rect">
              <a:avLst/>
            </a:prstGeom>
            <a:ln w="6350">
              <a:solidFill>
                <a:schemeClr val="tx1"/>
              </a:solidFill>
            </a:ln>
          </p:spPr>
        </p:pic>
        <p:sp>
          <p:nvSpPr>
            <p:cNvPr id="10" name="Rectangle 9">
              <a:extLst>
                <a:ext uri="{FF2B5EF4-FFF2-40B4-BE49-F238E27FC236}">
                  <a16:creationId xmlns:a16="http://schemas.microsoft.com/office/drawing/2014/main" id="{CECE3156-6B76-DE7C-8F1B-7FEBFDCCB9D5}"/>
                </a:ext>
              </a:extLst>
            </p:cNvPr>
            <p:cNvSpPr/>
            <p:nvPr/>
          </p:nvSpPr>
          <p:spPr>
            <a:xfrm>
              <a:off x="7001093" y="2866389"/>
              <a:ext cx="1387533" cy="95686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endParaRPr>
            </a:p>
          </p:txBody>
        </p:sp>
        <p:sp>
          <p:nvSpPr>
            <p:cNvPr id="11" name="Rectangle 10">
              <a:extLst>
                <a:ext uri="{FF2B5EF4-FFF2-40B4-BE49-F238E27FC236}">
                  <a16:creationId xmlns:a16="http://schemas.microsoft.com/office/drawing/2014/main" id="{BC4891EB-388A-C778-11D4-9D5C5947A0D8}"/>
                </a:ext>
              </a:extLst>
            </p:cNvPr>
            <p:cNvSpPr/>
            <p:nvPr/>
          </p:nvSpPr>
          <p:spPr>
            <a:xfrm>
              <a:off x="7001093" y="3988904"/>
              <a:ext cx="1387533" cy="2002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endParaRPr>
            </a:p>
          </p:txBody>
        </p:sp>
        <p:sp>
          <p:nvSpPr>
            <p:cNvPr id="12" name="Rectangle 11">
              <a:extLst>
                <a:ext uri="{FF2B5EF4-FFF2-40B4-BE49-F238E27FC236}">
                  <a16:creationId xmlns:a16="http://schemas.microsoft.com/office/drawing/2014/main" id="{B035CBE4-C44C-83CF-F829-E153BB1C2C68}"/>
                </a:ext>
              </a:extLst>
            </p:cNvPr>
            <p:cNvSpPr/>
            <p:nvPr/>
          </p:nvSpPr>
          <p:spPr>
            <a:xfrm>
              <a:off x="7001093" y="1835426"/>
              <a:ext cx="1387533" cy="993913"/>
            </a:xfrm>
            <a:prstGeom prst="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D7E8781B-32BF-C365-0C65-8AF37B5FA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9862" y="641418"/>
            <a:ext cx="2544210" cy="665600"/>
          </a:xfrm>
          <a:prstGeom prst="rect">
            <a:avLst/>
          </a:prstGeom>
          <a:ln w="19050">
            <a:solidFill>
              <a:schemeClr val="accent4"/>
            </a:solidFill>
          </a:ln>
        </p:spPr>
      </p:pic>
    </p:spTree>
    <p:extLst>
      <p:ext uri="{BB962C8B-B14F-4D97-AF65-F5344CB8AC3E}">
        <p14:creationId xmlns:p14="http://schemas.microsoft.com/office/powerpoint/2010/main" val="412430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Case 11 – Campbell diagram</a:t>
            </a:r>
          </a:p>
        </p:txBody>
      </p:sp>
      <p:sp>
        <p:nvSpPr>
          <p:cNvPr id="4" name="TextBox 3">
            <a:extLst>
              <a:ext uri="{FF2B5EF4-FFF2-40B4-BE49-F238E27FC236}">
                <a16:creationId xmlns:a16="http://schemas.microsoft.com/office/drawing/2014/main" id="{901B88BA-2055-196E-0241-8479E9338345}"/>
              </a:ext>
            </a:extLst>
          </p:cNvPr>
          <p:cNvSpPr txBox="1"/>
          <p:nvPr/>
        </p:nvSpPr>
        <p:spPr>
          <a:xfrm>
            <a:off x="177800" y="568187"/>
            <a:ext cx="5940110" cy="1785104"/>
          </a:xfrm>
          <a:prstGeom prst="rect">
            <a:avLst/>
          </a:prstGeom>
          <a:noFill/>
        </p:spPr>
        <p:txBody>
          <a:bodyPr wrap="square" rtlCol="0">
            <a:spAutoFit/>
          </a:bodyPr>
          <a:lstStyle/>
          <a:p>
            <a:pPr marL="285750" indent="-285750">
              <a:buFont typeface="Arial" panose="020B0604020202020204" pitchFamily="34" charset="0"/>
              <a:buChar char="•"/>
            </a:pPr>
            <a:r>
              <a:rPr lang="en-US" sz="1100" dirty="0"/>
              <a:t>In this case, the identification works fine</a:t>
            </a:r>
          </a:p>
          <a:p>
            <a:pPr marL="285750" indent="-285750">
              <a:buFont typeface="Arial" panose="020B0604020202020204" pitchFamily="34" charset="0"/>
              <a:buChar char="•"/>
            </a:pPr>
            <a:r>
              <a:rPr lang="en-US" sz="1100" dirty="0"/>
              <a:t>Usually, the user needs to adjust the</a:t>
            </a:r>
            <a:r>
              <a:rPr lang="en-US" sz="1100" dirty="0">
                <a:solidFill>
                  <a:schemeClr val="accent3"/>
                </a:solidFill>
              </a:rPr>
              <a:t> Mode ID file</a:t>
            </a:r>
            <a:r>
              <a:rPr lang="en-US" sz="1100" dirty="0"/>
              <a:t>: “</a:t>
            </a:r>
            <a:r>
              <a:rPr lang="en-US" sz="1050" dirty="0">
                <a:latin typeface="Consolas" panose="020B0609020204030204" pitchFamily="49" charset="0"/>
              </a:rPr>
              <a:t>Campbell_ModesID.csv</a:t>
            </a:r>
            <a:r>
              <a:rPr lang="en-US" sz="1100" dirty="0"/>
              <a:t>” file</a:t>
            </a:r>
          </a:p>
          <a:p>
            <a:pPr marL="285750" indent="-285750">
              <a:buFont typeface="Arial" panose="020B0604020202020204" pitchFamily="34" charset="0"/>
              <a:buChar char="•"/>
            </a:pPr>
            <a:r>
              <a:rPr lang="en-US" sz="1100" dirty="0"/>
              <a:t>You can try plotting the Campbell diagram using a different ID file:</a:t>
            </a:r>
            <a:br>
              <a:rPr lang="en-US" sz="1100" dirty="0"/>
            </a:br>
            <a:br>
              <a:rPr lang="en-US" sz="1100" dirty="0"/>
            </a:br>
            <a:r>
              <a:rPr lang="en-US" sz="1100" dirty="0"/>
              <a:t>	</a:t>
            </a:r>
            <a:r>
              <a:rPr lang="en-US" sz="900" dirty="0">
                <a:latin typeface="Consolas" panose="020B0609020204030204" pitchFamily="49" charset="0"/>
              </a:rPr>
              <a:t>python .\plotCampbellData.py .\</a:t>
            </a:r>
            <a:r>
              <a:rPr lang="en-US" sz="900" dirty="0" err="1">
                <a:latin typeface="Consolas" panose="020B0609020204030204" pitchFamily="49" charset="0"/>
              </a:rPr>
              <a:t>Campbell_NoServo</a:t>
            </a:r>
            <a:r>
              <a:rPr lang="en-US" sz="900" dirty="0">
                <a:latin typeface="Consolas" panose="020B0609020204030204" pitchFamily="49" charset="0"/>
              </a:rPr>
              <a:t>\Campbell_ModesID_WrongID.csv WS</a:t>
            </a:r>
          </a:p>
          <a:p>
            <a:pPr marL="285750" indent="-285750">
              <a:buFont typeface="Arial" panose="020B0604020202020204" pitchFamily="34" charset="0"/>
              <a:buChar char="•"/>
            </a:pPr>
            <a:endParaRPr lang="en-US" sz="1100" dirty="0">
              <a:latin typeface="Consolas" panose="020B0609020204030204" pitchFamily="49" charset="0"/>
            </a:endParaRPr>
          </a:p>
          <a:p>
            <a:pPr marL="285750" indent="-285750">
              <a:buFont typeface="Arial" panose="020B0604020202020204" pitchFamily="34" charset="0"/>
              <a:buChar char="•"/>
            </a:pPr>
            <a:r>
              <a:rPr lang="en-US" sz="1100" dirty="0"/>
              <a:t>You can also rerun the script </a:t>
            </a:r>
            <a:r>
              <a:rPr lang="en-US" sz="1050" dirty="0">
                <a:latin typeface="Consolas" panose="020B0609020204030204" pitchFamily="49" charset="0"/>
              </a:rPr>
              <a:t>runCampbell*.py </a:t>
            </a:r>
            <a:r>
              <a:rPr lang="en-US" sz="1050" dirty="0"/>
              <a:t>setting:</a:t>
            </a:r>
            <a:r>
              <a:rPr lang="en-US" sz="1050" dirty="0">
                <a:latin typeface="Consolas" panose="020B0609020204030204" pitchFamily="49" charset="0"/>
              </a:rPr>
              <a:t> </a:t>
            </a:r>
            <a:r>
              <a:rPr lang="en-US" sz="1050" dirty="0" err="1">
                <a:latin typeface="Consolas" panose="020B0609020204030204" pitchFamily="49" charset="0"/>
              </a:rPr>
              <a:t>writeFSTfiles</a:t>
            </a:r>
            <a:r>
              <a:rPr lang="en-US" sz="1050" dirty="0">
                <a:latin typeface="Consolas" panose="020B0609020204030204" pitchFamily="49" charset="0"/>
              </a:rPr>
              <a:t> = False,  </a:t>
            </a:r>
            <a:r>
              <a:rPr lang="en-US" sz="1050" dirty="0" err="1">
                <a:latin typeface="Consolas" panose="020B0609020204030204" pitchFamily="49" charset="0"/>
              </a:rPr>
              <a:t>runFast</a:t>
            </a:r>
            <a:r>
              <a:rPr lang="en-US" sz="1050" dirty="0">
                <a:latin typeface="Consolas" panose="020B0609020204030204" pitchFamily="49" charset="0"/>
              </a:rPr>
              <a:t>=False</a:t>
            </a:r>
            <a:r>
              <a:rPr lang="en-US" sz="1100" dirty="0"/>
              <a:t>, and changing the variable </a:t>
            </a:r>
            <a:r>
              <a:rPr lang="en-US" sz="1050" dirty="0" err="1">
                <a:latin typeface="Consolas" panose="020B0609020204030204" pitchFamily="49" charset="0"/>
              </a:rPr>
              <a:t>modeID_file</a:t>
            </a:r>
            <a:endParaRPr lang="en-US" sz="1050" dirty="0">
              <a:latin typeface="Consolas" panose="020B0609020204030204" pitchFamily="49" charset="0"/>
            </a:endParaRPr>
          </a:p>
          <a:p>
            <a:endParaRPr lang="en-US" sz="1100" dirty="0"/>
          </a:p>
          <a:p>
            <a:pPr marL="285750" indent="-285750">
              <a:buFont typeface="Arial" panose="020B0604020202020204" pitchFamily="34" charset="0"/>
              <a:buChar char="•"/>
            </a:pPr>
            <a:endParaRPr lang="en-US" sz="1100" dirty="0"/>
          </a:p>
        </p:txBody>
      </p:sp>
      <p:pic>
        <p:nvPicPr>
          <p:cNvPr id="3" name="Picture 2">
            <a:extLst>
              <a:ext uri="{FF2B5EF4-FFF2-40B4-BE49-F238E27FC236}">
                <a16:creationId xmlns:a16="http://schemas.microsoft.com/office/drawing/2014/main" id="{F733C209-14E4-2BC3-EE70-D5C0404D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317" y="649356"/>
            <a:ext cx="2347118" cy="2172632"/>
          </a:xfrm>
          <a:prstGeom prst="rect">
            <a:avLst/>
          </a:prstGeom>
          <a:ln w="19050">
            <a:solidFill>
              <a:schemeClr val="accent3"/>
            </a:solidFill>
          </a:ln>
        </p:spPr>
      </p:pic>
      <p:pic>
        <p:nvPicPr>
          <p:cNvPr id="10" name="Picture 9">
            <a:extLst>
              <a:ext uri="{FF2B5EF4-FFF2-40B4-BE49-F238E27FC236}">
                <a16:creationId xmlns:a16="http://schemas.microsoft.com/office/drawing/2014/main" id="{DF2CDB59-278A-1CCC-6CAC-2ED8B0248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2178501"/>
            <a:ext cx="5940110" cy="2868119"/>
          </a:xfrm>
          <a:prstGeom prst="rect">
            <a:avLst/>
          </a:prstGeom>
          <a:ln w="19050">
            <a:solidFill>
              <a:schemeClr val="accent5"/>
            </a:solidFill>
          </a:ln>
        </p:spPr>
      </p:pic>
    </p:spTree>
    <p:extLst>
      <p:ext uri="{BB962C8B-B14F-4D97-AF65-F5344CB8AC3E}">
        <p14:creationId xmlns:p14="http://schemas.microsoft.com/office/powerpoint/2010/main" val="10922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54C006-E9E5-2DD2-8922-B27541C17BC6}"/>
              </a:ext>
            </a:extLst>
          </p:cNvPr>
          <p:cNvSpPr txBox="1"/>
          <p:nvPr/>
        </p:nvSpPr>
        <p:spPr>
          <a:xfrm>
            <a:off x="43175" y="635614"/>
            <a:ext cx="8811265" cy="4339650"/>
          </a:xfrm>
          <a:prstGeom prst="rect">
            <a:avLst/>
          </a:prstGeom>
          <a:noFill/>
        </p:spPr>
        <p:txBody>
          <a:bodyPr wrap="square">
            <a:spAutoFit/>
          </a:bodyPr>
          <a:lstStyle/>
          <a:p>
            <a:pPr marL="285750" indent="-285750">
              <a:buFont typeface="Arial" panose="020B0604020202020204" pitchFamily="34" charset="0"/>
              <a:buChar char="•"/>
            </a:pPr>
            <a:r>
              <a:rPr lang="en-US" sz="1200" dirty="0"/>
              <a:t>Mode Identification is usually difficult and time consuming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When the Generator DOF is ON (Using the simplified controller), depending on the wind speed, the user needs to switch between:</a:t>
            </a:r>
          </a:p>
          <a:p>
            <a:pPr marL="742950" lvl="1" indent="-285750">
              <a:buFont typeface="Arial" panose="020B0604020202020204" pitchFamily="34" charset="0"/>
              <a:buChar char="•"/>
            </a:pPr>
            <a:r>
              <a:rPr lang="en-US" sz="1200" dirty="0" err="1"/>
              <a:t>TrimGain</a:t>
            </a:r>
            <a:r>
              <a:rPr lang="en-US" sz="1200" dirty="0"/>
              <a:t>=2 in Region2 (Generator Torque control) </a:t>
            </a:r>
          </a:p>
          <a:p>
            <a:pPr marL="742950" lvl="1" indent="-285750">
              <a:buFont typeface="Arial" panose="020B0604020202020204" pitchFamily="34" charset="0"/>
              <a:buChar char="•"/>
            </a:pPr>
            <a:r>
              <a:rPr lang="en-US" sz="1200" dirty="0" err="1"/>
              <a:t>TrimCase</a:t>
            </a:r>
            <a:r>
              <a:rPr lang="en-US" sz="1200" dirty="0"/>
              <a:t>=3 in Region 3 (Pitch control)</a:t>
            </a:r>
          </a:p>
          <a:p>
            <a:pPr marL="742950" lvl="1" indent="-285750">
              <a:buFont typeface="Arial" panose="020B0604020202020204" pitchFamily="34" charset="0"/>
              <a:buChar char="•"/>
            </a:pPr>
            <a:r>
              <a:rPr lang="en-US" sz="1200" dirty="0"/>
              <a:t>At the boundary between the two, things can be tricky.  A good hack is, in Region 3, to set the rated speed to a small value so that </a:t>
            </a:r>
            <a:r>
              <a:rPr lang="en-US" sz="1200" dirty="0" err="1"/>
              <a:t>Qgen</a:t>
            </a:r>
            <a:r>
              <a:rPr lang="en-US" sz="1200" dirty="0"/>
              <a:t>=</a:t>
            </a:r>
            <a:r>
              <a:rPr lang="en-US" sz="1200" dirty="0" err="1"/>
              <a:t>Qrated</a:t>
            </a:r>
            <a:r>
              <a:rPr lang="en-US" sz="1200" dirty="0"/>
              <a:t>,  for instance </a:t>
            </a:r>
            <a:r>
              <a:rPr lang="en-US" sz="1200" dirty="0" err="1"/>
              <a:t>VS_RtGnSp</a:t>
            </a:r>
            <a:r>
              <a:rPr lang="en-US" sz="1200" dirty="0"/>
              <a:t> = 0.01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python function </a:t>
            </a:r>
            <a:r>
              <a:rPr lang="en-US" sz="1200" b="1" dirty="0" err="1"/>
              <a:t>writeLinearizationFiles</a:t>
            </a:r>
            <a:r>
              <a:rPr lang="en-US" sz="1200" dirty="0"/>
              <a:t> (</a:t>
            </a:r>
            <a:r>
              <a:rPr lang="en-US" sz="1200" dirty="0" err="1"/>
              <a:t>pyFAST</a:t>
            </a:r>
            <a:r>
              <a:rPr lang="en-US" sz="1200" dirty="0"/>
              <a:t>), should take care of all of that (remember to set </a:t>
            </a:r>
            <a:r>
              <a:rPr lang="en-US" sz="1200" dirty="0" err="1"/>
              <a:t>trimGainPitch</a:t>
            </a:r>
            <a:r>
              <a:rPr lang="en-US" sz="1200" dirty="0"/>
              <a:t>, </a:t>
            </a:r>
            <a:r>
              <a:rPr lang="en-US" sz="1200" dirty="0" err="1"/>
              <a:t>trimGainGenTorque</a:t>
            </a:r>
            <a:r>
              <a:rPr lang="en-US" sz="1200" dirty="0"/>
              <a:t>, and possibly </a:t>
            </a:r>
            <a:r>
              <a:rPr lang="en-US" sz="1200" dirty="0" err="1"/>
              <a:t>maxTrq</a:t>
            </a:r>
            <a:r>
              <a:rPr lang="en-US" sz="1200" dirty="0"/>
              <a:t>). The </a:t>
            </a:r>
            <a:r>
              <a:rPr lang="en-US" sz="1200" dirty="0">
                <a:solidFill>
                  <a:schemeClr val="accent4"/>
                </a:solidFill>
              </a:rPr>
              <a:t>Operating point file </a:t>
            </a:r>
            <a:r>
              <a:rPr lang="en-US" sz="1200" dirty="0"/>
              <a:t>needs to contain the Generator Torque so that the function can decide when to switch from region 2 and 3.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sz="1200" dirty="0"/>
          </a:p>
          <a:p>
            <a:pPr marL="285750" indent="-285750">
              <a:buFont typeface="Arial" panose="020B0604020202020204" pitchFamily="34" charset="0"/>
              <a:buChar char="•"/>
            </a:pPr>
            <a:r>
              <a:rPr lang="en-US" sz="1200" dirty="0"/>
              <a:t>It can happen that the trim algorithm does not find a periodic steady state (even after a long time like 5400s). The latest OpenFAST will output one </a:t>
            </a:r>
            <a:r>
              <a:rPr lang="en-US" sz="1200" dirty="0" err="1"/>
              <a:t>lin</a:t>
            </a:r>
            <a:r>
              <a:rPr lang="en-US" sz="1200" dirty="0"/>
              <a:t> time at the end of the simulation.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3D visualization of mode shapes is possible, but even more tedious. You can read about it here: </a:t>
            </a:r>
            <a:br>
              <a:rPr lang="en-US" sz="1200" dirty="0"/>
            </a:br>
            <a:r>
              <a:rPr lang="en-US" sz="1200" dirty="0"/>
              <a:t>	</a:t>
            </a:r>
            <a:r>
              <a:rPr lang="en-US" sz="1200" dirty="0">
                <a:hlinkClick r:id="rId3"/>
              </a:rPr>
              <a:t>https://ebranlard-openfast.readthedocs.io/en/doc/source/working.html</a:t>
            </a: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will work in the coming two years at improving the process. </a:t>
            </a:r>
          </a:p>
        </p:txBody>
      </p:sp>
      <p:sp>
        <p:nvSpPr>
          <p:cNvPr id="2" name="Title 1">
            <a:extLst>
              <a:ext uri="{FF2B5EF4-FFF2-40B4-BE49-F238E27FC236}">
                <a16:creationId xmlns:a16="http://schemas.microsoft.com/office/drawing/2014/main" id="{C298236F-AC18-F54D-187D-BADD89254F3F}"/>
              </a:ext>
            </a:extLst>
          </p:cNvPr>
          <p:cNvSpPr>
            <a:spLocks noGrp="1"/>
          </p:cNvSpPr>
          <p:nvPr>
            <p:ph type="title"/>
          </p:nvPr>
        </p:nvSpPr>
        <p:spPr/>
        <p:txBody>
          <a:bodyPr/>
          <a:lstStyle/>
          <a:p>
            <a:r>
              <a:rPr lang="en-US" dirty="0"/>
              <a:t>Linearization – Some more notes</a:t>
            </a:r>
          </a:p>
        </p:txBody>
      </p:sp>
      <p:grpSp>
        <p:nvGrpSpPr>
          <p:cNvPr id="7" name="Group 6">
            <a:extLst>
              <a:ext uri="{FF2B5EF4-FFF2-40B4-BE49-F238E27FC236}">
                <a16:creationId xmlns:a16="http://schemas.microsoft.com/office/drawing/2014/main" id="{E3A6EE01-8501-043C-D7AF-24E61B026391}"/>
              </a:ext>
            </a:extLst>
          </p:cNvPr>
          <p:cNvGrpSpPr/>
          <p:nvPr/>
        </p:nvGrpSpPr>
        <p:grpSpPr>
          <a:xfrm>
            <a:off x="838201" y="2751681"/>
            <a:ext cx="8262624" cy="700466"/>
            <a:chOff x="838201" y="2751681"/>
            <a:chExt cx="8262624" cy="700466"/>
          </a:xfrm>
        </p:grpSpPr>
        <p:pic>
          <p:nvPicPr>
            <p:cNvPr id="6" name="Picture 5">
              <a:extLst>
                <a:ext uri="{FF2B5EF4-FFF2-40B4-BE49-F238E27FC236}">
                  <a16:creationId xmlns:a16="http://schemas.microsoft.com/office/drawing/2014/main" id="{075C7D7A-1779-CB9E-5952-64F639DCE20E}"/>
                </a:ext>
              </a:extLst>
            </p:cNvPr>
            <p:cNvPicPr>
              <a:picLocks noChangeAspect="1"/>
            </p:cNvPicPr>
            <p:nvPr/>
          </p:nvPicPr>
          <p:blipFill rotWithShape="1">
            <a:blip r:embed="rId4">
              <a:extLst>
                <a:ext uri="{28A0092B-C50C-407E-A947-70E740481C1C}">
                  <a14:useLocalDpi xmlns:a14="http://schemas.microsoft.com/office/drawing/2010/main" val="0"/>
                </a:ext>
              </a:extLst>
            </a:blip>
            <a:srcRect l="-1381"/>
            <a:stretch/>
          </p:blipFill>
          <p:spPr>
            <a:xfrm>
              <a:off x="838201" y="2751682"/>
              <a:ext cx="4815840" cy="700465"/>
            </a:xfrm>
            <a:prstGeom prst="rect">
              <a:avLst/>
            </a:prstGeom>
          </p:spPr>
        </p:pic>
        <p:pic>
          <p:nvPicPr>
            <p:cNvPr id="5" name="Picture 4">
              <a:extLst>
                <a:ext uri="{FF2B5EF4-FFF2-40B4-BE49-F238E27FC236}">
                  <a16:creationId xmlns:a16="http://schemas.microsoft.com/office/drawing/2014/main" id="{E6F33C5D-620A-66FA-6943-09722A1DB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127" y="2751681"/>
              <a:ext cx="3249698" cy="700465"/>
            </a:xfrm>
            <a:prstGeom prst="rect">
              <a:avLst/>
            </a:prstGeom>
            <a:ln w="12700">
              <a:solidFill>
                <a:schemeClr val="accent4"/>
              </a:solidFill>
            </a:ln>
          </p:spPr>
        </p:pic>
      </p:grpSp>
    </p:spTree>
    <p:extLst>
      <p:ext uri="{BB962C8B-B14F-4D97-AF65-F5344CB8AC3E}">
        <p14:creationId xmlns:p14="http://schemas.microsoft.com/office/powerpoint/2010/main" val="131453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2C169B-7402-9BF2-9ED4-97F835B17BA4}"/>
              </a:ext>
            </a:extLst>
          </p:cNvPr>
          <p:cNvSpPr>
            <a:spLocks noGrp="1"/>
          </p:cNvSpPr>
          <p:nvPr>
            <p:ph type="body" sz="quarter" idx="10"/>
          </p:nvPr>
        </p:nvSpPr>
        <p:spPr>
          <a:xfrm>
            <a:off x="407774" y="309313"/>
            <a:ext cx="8120063" cy="1857112"/>
          </a:xfrm>
        </p:spPr>
        <p:txBody>
          <a:bodyPr/>
          <a:lstStyle/>
          <a:p>
            <a:r>
              <a:rPr lang="en-US" dirty="0"/>
              <a:t>Good luck in your OpenFAST journey</a:t>
            </a:r>
          </a:p>
        </p:txBody>
      </p:sp>
      <p:pic>
        <p:nvPicPr>
          <p:cNvPr id="3" name="Mario">
            <a:hlinkClick r:id="" action="ppaction://media"/>
            <a:extLst>
              <a:ext uri="{FF2B5EF4-FFF2-40B4-BE49-F238E27FC236}">
                <a16:creationId xmlns:a16="http://schemas.microsoft.com/office/drawing/2014/main" id="{914765C7-BDA3-6054-3707-AB447402D9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6473" y="2113546"/>
            <a:ext cx="2611054" cy="2611054"/>
          </a:xfrm>
          <a:prstGeom prst="rect">
            <a:avLst/>
          </a:prstGeom>
        </p:spPr>
      </p:pic>
    </p:spTree>
    <p:extLst>
      <p:ext uri="{BB962C8B-B14F-4D97-AF65-F5344CB8AC3E}">
        <p14:creationId xmlns:p14="http://schemas.microsoft.com/office/powerpoint/2010/main" val="224683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6FA0F8-2087-A4E6-B950-41B248AE7200}"/>
              </a:ext>
            </a:extLst>
          </p:cNvPr>
          <p:cNvSpPr>
            <a:spLocks noGrp="1"/>
          </p:cNvSpPr>
          <p:nvPr>
            <p:ph type="body" sz="quarter" idx="10"/>
          </p:nvPr>
        </p:nvSpPr>
        <p:spPr/>
        <p:txBody>
          <a:bodyPr/>
          <a:lstStyle/>
          <a:p>
            <a:r>
              <a:rPr lang="en-US" dirty="0"/>
              <a:t>5. Your questions</a:t>
            </a:r>
          </a:p>
        </p:txBody>
      </p:sp>
    </p:spTree>
    <p:extLst>
      <p:ext uri="{BB962C8B-B14F-4D97-AF65-F5344CB8AC3E}">
        <p14:creationId xmlns:p14="http://schemas.microsoft.com/office/powerpoint/2010/main" val="70617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for standard users</a:t>
            </a:r>
          </a:p>
        </p:txBody>
      </p:sp>
      <p:sp>
        <p:nvSpPr>
          <p:cNvPr id="4" name="TextBox 3">
            <a:extLst>
              <a:ext uri="{FF2B5EF4-FFF2-40B4-BE49-F238E27FC236}">
                <a16:creationId xmlns:a16="http://schemas.microsoft.com/office/drawing/2014/main" id="{FC36DE50-1123-B56F-69F9-9FB6326F8E9E}"/>
              </a:ext>
            </a:extLst>
          </p:cNvPr>
          <p:cNvSpPr txBox="1"/>
          <p:nvPr/>
        </p:nvSpPr>
        <p:spPr>
          <a:xfrm>
            <a:off x="91694" y="788691"/>
            <a:ext cx="8945626" cy="2862322"/>
          </a:xfrm>
          <a:prstGeom prst="rect">
            <a:avLst/>
          </a:prstGeom>
          <a:noFill/>
        </p:spPr>
        <p:txBody>
          <a:bodyPr wrap="square" rtlCol="0">
            <a:spAutoFit/>
          </a:bodyPr>
          <a:lstStyle/>
          <a:p>
            <a:r>
              <a:rPr lang="en-US" sz="2000" dirty="0"/>
              <a:t>If you have already used OpenFAST, we don’t want you to be bored during the tutorial... Coming up is a list of challenges that can help you “level up” in your OpenFAST experience. </a:t>
            </a:r>
          </a:p>
          <a:p>
            <a:endParaRPr lang="en-US" sz="2000" dirty="0"/>
          </a:p>
          <a:p>
            <a:r>
              <a:rPr lang="en-US" sz="2000" dirty="0"/>
              <a:t>If you want, send some of your approach/solutions to emmanuel.branlard@nrel.gov, we can then share them to the community. </a:t>
            </a:r>
          </a:p>
          <a:p>
            <a:endParaRPr lang="en-US" sz="2000" dirty="0"/>
          </a:p>
          <a:p>
            <a:r>
              <a:rPr lang="en-US" sz="2000" dirty="0"/>
              <a:t>If you are stuck, we can discuss after the seminar. </a:t>
            </a:r>
          </a:p>
          <a:p>
            <a:endParaRPr lang="en-US" sz="2000" dirty="0"/>
          </a:p>
        </p:txBody>
      </p:sp>
    </p:spTree>
    <p:extLst>
      <p:ext uri="{BB962C8B-B14F-4D97-AF65-F5344CB8AC3E}">
        <p14:creationId xmlns:p14="http://schemas.microsoft.com/office/powerpoint/2010/main" val="34196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OpenFAST Debugging</a:t>
            </a:r>
          </a:p>
        </p:txBody>
      </p:sp>
      <p:sp>
        <p:nvSpPr>
          <p:cNvPr id="4" name="TextBox 3">
            <a:extLst>
              <a:ext uri="{FF2B5EF4-FFF2-40B4-BE49-F238E27FC236}">
                <a16:creationId xmlns:a16="http://schemas.microsoft.com/office/drawing/2014/main" id="{B0240AED-90FC-3FAC-2930-5C0660FF86C5}"/>
              </a:ext>
            </a:extLst>
          </p:cNvPr>
          <p:cNvSpPr txBox="1"/>
          <p:nvPr/>
        </p:nvSpPr>
        <p:spPr>
          <a:xfrm>
            <a:off x="114020" y="788483"/>
            <a:ext cx="6032379" cy="4154984"/>
          </a:xfrm>
          <a:prstGeom prst="rect">
            <a:avLst/>
          </a:prstGeom>
          <a:noFill/>
        </p:spPr>
        <p:txBody>
          <a:bodyPr wrap="square" rtlCol="0">
            <a:spAutoFit/>
          </a:bodyPr>
          <a:lstStyle/>
          <a:p>
            <a:r>
              <a:rPr lang="en-US" sz="1100" dirty="0"/>
              <a:t>Your friend Luigi wants to go green and change his flag with a wind turbine. To avoid hitting his head with the rotor, he had attached the rotor at </a:t>
            </a:r>
            <a:r>
              <a:rPr lang="en-US" sz="1100" b="1" dirty="0"/>
              <a:t>a 30 deg yaw </a:t>
            </a:r>
            <a:r>
              <a:rPr lang="en-US" sz="1100" dirty="0"/>
              <a:t>angle around the pole (slightly away from his 2D world). He his concerned about the yaw torsion of his flagpole. He has heard of OpenFAST, and he knows tower torsion is not available in ElastoDyn, but he believes he can tune the yaw degree of freedom to approximate the tower torsion of his pole. </a:t>
            </a:r>
          </a:p>
          <a:p>
            <a:endParaRPr lang="en-US" sz="1100" dirty="0"/>
          </a:p>
          <a:p>
            <a:r>
              <a:rPr lang="en-US" sz="1100" dirty="0"/>
              <a:t>He wonders:</a:t>
            </a:r>
          </a:p>
          <a:p>
            <a:pPr marL="342900" indent="-342900">
              <a:buAutoNum type="arabicParenR"/>
            </a:pPr>
            <a:r>
              <a:rPr lang="en-US" sz="1100" dirty="0"/>
              <a:t>What is the </a:t>
            </a:r>
            <a:r>
              <a:rPr lang="en-US" sz="1100" b="1" dirty="0"/>
              <a:t>natural frequency and damping </a:t>
            </a:r>
            <a:r>
              <a:rPr lang="en-US" sz="1100" dirty="0"/>
              <a:t>of the yaw degree of freedom of his s</a:t>
            </a:r>
            <a:r>
              <a:rPr lang="en-US" sz="1100" b="1" dirty="0"/>
              <a:t>tructure only</a:t>
            </a:r>
            <a:r>
              <a:rPr lang="en-US" sz="1100" dirty="0"/>
              <a:t>, at standstill, </a:t>
            </a:r>
            <a:r>
              <a:rPr lang="en-US" sz="1100" b="1" i="1" dirty="0"/>
              <a:t>without any wind, aerodynamics and rotation</a:t>
            </a:r>
          </a:p>
          <a:p>
            <a:pPr marL="342900" indent="-342900">
              <a:buAutoNum type="arabicParenR"/>
            </a:pPr>
            <a:r>
              <a:rPr lang="en-US" sz="1100" dirty="0"/>
              <a:t>What are these values when the turbine is spinning at a </a:t>
            </a:r>
            <a:r>
              <a:rPr lang="en-US" sz="1100" b="1" i="1" dirty="0"/>
              <a:t>constant speed (9 rpm)</a:t>
            </a:r>
            <a:r>
              <a:rPr lang="en-US" sz="1100" b="1" dirty="0"/>
              <a:t>, </a:t>
            </a:r>
            <a:r>
              <a:rPr lang="en-US" sz="1100" dirty="0"/>
              <a:t>with a wind of 8m/s, including aerodynamic forces (but he </a:t>
            </a:r>
            <a:r>
              <a:rPr lang="en-US" sz="1100" b="1" dirty="0"/>
              <a:t>doesn’t want dynamic stall</a:t>
            </a:r>
            <a:r>
              <a:rPr lang="en-US" sz="1100" dirty="0"/>
              <a:t>). </a:t>
            </a:r>
          </a:p>
          <a:p>
            <a:pPr marL="342900" indent="-342900">
              <a:buAutoNum type="arabicParenR"/>
            </a:pPr>
            <a:r>
              <a:rPr lang="en-US" sz="1100" dirty="0"/>
              <a:t>Can he adapt his model to get a structural frequency to 2.5 Hz instead?</a:t>
            </a:r>
          </a:p>
          <a:p>
            <a:endParaRPr lang="en-US" sz="1100" dirty="0"/>
          </a:p>
          <a:p>
            <a:r>
              <a:rPr lang="en-US" sz="1100" dirty="0"/>
              <a:t>He therefore setup an OpenFAST model, with a 30 deg yaw offset to the wind. </a:t>
            </a:r>
          </a:p>
          <a:p>
            <a:endParaRPr lang="en-US" sz="1100" dirty="0"/>
          </a:p>
          <a:p>
            <a:r>
              <a:rPr lang="en-US" sz="1100" dirty="0"/>
              <a:t>But nothing works!</a:t>
            </a:r>
          </a:p>
          <a:p>
            <a:endParaRPr lang="en-US" sz="1100" dirty="0"/>
          </a:p>
          <a:p>
            <a:r>
              <a:rPr lang="en-US" sz="1100" dirty="0"/>
              <a:t>So he calls you, Mario. Can you help him? </a:t>
            </a:r>
          </a:p>
          <a:p>
            <a:endParaRPr lang="en-US" sz="1100" dirty="0"/>
          </a:p>
          <a:p>
            <a:r>
              <a:rPr lang="en-US" sz="1100" dirty="0"/>
              <a:t>See </a:t>
            </a:r>
            <a:r>
              <a:rPr lang="en-US" sz="1100" dirty="0">
                <a:latin typeface="Consolas" panose="020B0609020204030204" pitchFamily="49" charset="0"/>
              </a:rPr>
              <a:t>13_DebuggingChallenge </a:t>
            </a:r>
            <a:r>
              <a:rPr lang="en-US" sz="1100" dirty="0">
                <a:latin typeface="+mj-lt"/>
              </a:rPr>
              <a:t>(Make a backup of the folder):</a:t>
            </a:r>
          </a:p>
          <a:p>
            <a:pPr marL="171450" indent="-171450">
              <a:buFont typeface="Arial" panose="020B0604020202020204" pitchFamily="34" charset="0"/>
              <a:buChar char="•"/>
            </a:pPr>
            <a:r>
              <a:rPr lang="en-US" sz="1100" dirty="0"/>
              <a:t>First, try to make the .</a:t>
            </a:r>
            <a:r>
              <a:rPr lang="en-US" sz="1100" dirty="0" err="1"/>
              <a:t>fst</a:t>
            </a:r>
            <a:r>
              <a:rPr lang="en-US" sz="1100" dirty="0"/>
              <a:t> files “runnable”.</a:t>
            </a:r>
          </a:p>
          <a:p>
            <a:pPr marL="171450" indent="-171450">
              <a:buFont typeface="Arial" panose="020B0604020202020204" pitchFamily="34" charset="0"/>
              <a:buChar char="•"/>
            </a:pPr>
            <a:r>
              <a:rPr lang="en-US" sz="1100" dirty="0"/>
              <a:t>Then, look at the outputs of the non-spinning case and investigate.</a:t>
            </a:r>
          </a:p>
          <a:p>
            <a:pPr marL="171450" indent="-171450">
              <a:buFont typeface="Arial" panose="020B0604020202020204" pitchFamily="34" charset="0"/>
              <a:buChar char="•"/>
            </a:pPr>
            <a:r>
              <a:rPr lang="en-US" sz="1100" dirty="0"/>
              <a:t>Redo the step for the spinning case.</a:t>
            </a:r>
          </a:p>
          <a:p>
            <a:pPr marL="171450" indent="-171450">
              <a:buFont typeface="Arial" panose="020B0604020202020204" pitchFamily="34" charset="0"/>
              <a:buChar char="•"/>
            </a:pPr>
            <a:r>
              <a:rPr lang="en-US" sz="1100" dirty="0"/>
              <a:t>Write a script to look at the modal parameters in both cases</a:t>
            </a:r>
            <a:endParaRPr lang="en-US" sz="1400" dirty="0"/>
          </a:p>
        </p:txBody>
      </p:sp>
      <p:pic>
        <p:nvPicPr>
          <p:cNvPr id="9" name="Picture 8">
            <a:extLst>
              <a:ext uri="{FF2B5EF4-FFF2-40B4-BE49-F238E27FC236}">
                <a16:creationId xmlns:a16="http://schemas.microsoft.com/office/drawing/2014/main" id="{D2A75A82-F563-93F9-5EA9-348FB14B3B74}"/>
              </a:ext>
            </a:extLst>
          </p:cNvPr>
          <p:cNvPicPr>
            <a:picLocks noChangeAspect="1"/>
          </p:cNvPicPr>
          <p:nvPr/>
        </p:nvPicPr>
        <p:blipFill>
          <a:blip r:embed="rId2"/>
          <a:stretch>
            <a:fillRect/>
          </a:stretch>
        </p:blipFill>
        <p:spPr>
          <a:xfrm flipH="1">
            <a:off x="6265669" y="788483"/>
            <a:ext cx="2538057" cy="4009945"/>
          </a:xfrm>
          <a:prstGeom prst="rect">
            <a:avLst/>
          </a:prstGeom>
        </p:spPr>
      </p:pic>
      <p:pic>
        <p:nvPicPr>
          <p:cNvPr id="12" name="Picture 11" descr="A pixelated image of a character&#10;&#10;Description automatically generated">
            <a:extLst>
              <a:ext uri="{FF2B5EF4-FFF2-40B4-BE49-F238E27FC236}">
                <a16:creationId xmlns:a16="http://schemas.microsoft.com/office/drawing/2014/main" id="{277EDC2D-3DB8-49EC-54D3-350434DE3B8A}"/>
              </a:ext>
            </a:extLst>
          </p:cNvPr>
          <p:cNvPicPr>
            <a:picLocks noChangeAspect="1"/>
          </p:cNvPicPr>
          <p:nvPr/>
        </p:nvPicPr>
        <p:blipFill>
          <a:blip r:embed="rId3"/>
          <a:stretch>
            <a:fillRect/>
          </a:stretch>
        </p:blipFill>
        <p:spPr>
          <a:xfrm>
            <a:off x="8180436" y="1260090"/>
            <a:ext cx="1154572" cy="1054898"/>
          </a:xfrm>
          <a:prstGeom prst="rect">
            <a:avLst/>
          </a:prstGeom>
        </p:spPr>
      </p:pic>
      <p:pic>
        <p:nvPicPr>
          <p:cNvPr id="16" name="Picture 15">
            <a:extLst>
              <a:ext uri="{FF2B5EF4-FFF2-40B4-BE49-F238E27FC236}">
                <a16:creationId xmlns:a16="http://schemas.microsoft.com/office/drawing/2014/main" id="{3559E840-956F-C289-E991-D6854B8FE66C}"/>
              </a:ext>
            </a:extLst>
          </p:cNvPr>
          <p:cNvPicPr>
            <a:picLocks noChangeAspect="1"/>
          </p:cNvPicPr>
          <p:nvPr/>
        </p:nvPicPr>
        <p:blipFill>
          <a:blip r:embed="rId4"/>
          <a:stretch>
            <a:fillRect/>
          </a:stretch>
        </p:blipFill>
        <p:spPr>
          <a:xfrm>
            <a:off x="4467016" y="3486379"/>
            <a:ext cx="622769" cy="1034290"/>
          </a:xfrm>
          <a:prstGeom prst="rect">
            <a:avLst/>
          </a:prstGeom>
        </p:spPr>
      </p:pic>
      <p:sp>
        <p:nvSpPr>
          <p:cNvPr id="17" name="Arrow: Curved Up 16">
            <a:extLst>
              <a:ext uri="{FF2B5EF4-FFF2-40B4-BE49-F238E27FC236}">
                <a16:creationId xmlns:a16="http://schemas.microsoft.com/office/drawing/2014/main" id="{71D72BA6-B430-0706-F953-BE49DB4375AF}"/>
              </a:ext>
            </a:extLst>
          </p:cNvPr>
          <p:cNvSpPr/>
          <p:nvPr/>
        </p:nvSpPr>
        <p:spPr>
          <a:xfrm rot="21018831">
            <a:off x="7789496" y="1581098"/>
            <a:ext cx="543340" cy="152400"/>
          </a:xfrm>
          <a:prstGeom prst="curvedUp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146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 OpenFAST Debugging – Expected results</a:t>
            </a:r>
          </a:p>
        </p:txBody>
      </p:sp>
      <p:pic>
        <p:nvPicPr>
          <p:cNvPr id="21" name="Picture 20">
            <a:extLst>
              <a:ext uri="{FF2B5EF4-FFF2-40B4-BE49-F238E27FC236}">
                <a16:creationId xmlns:a16="http://schemas.microsoft.com/office/drawing/2014/main" id="{3C9B7B4C-EC40-2F3D-C664-8B4BBBE8EDCC}"/>
              </a:ext>
            </a:extLst>
          </p:cNvPr>
          <p:cNvPicPr>
            <a:picLocks noChangeAspect="1"/>
          </p:cNvPicPr>
          <p:nvPr/>
        </p:nvPicPr>
        <p:blipFill>
          <a:blip r:embed="rId2"/>
          <a:stretch>
            <a:fillRect/>
          </a:stretch>
        </p:blipFill>
        <p:spPr>
          <a:xfrm>
            <a:off x="75745" y="928096"/>
            <a:ext cx="6109103" cy="3500507"/>
          </a:xfrm>
          <a:prstGeom prst="rect">
            <a:avLst/>
          </a:prstGeom>
        </p:spPr>
      </p:pic>
      <p:sp>
        <p:nvSpPr>
          <p:cNvPr id="3" name="TextBox 2">
            <a:extLst>
              <a:ext uri="{FF2B5EF4-FFF2-40B4-BE49-F238E27FC236}">
                <a16:creationId xmlns:a16="http://schemas.microsoft.com/office/drawing/2014/main" id="{508E1FDB-5A63-5CE0-BF9A-8328258A797A}"/>
              </a:ext>
            </a:extLst>
          </p:cNvPr>
          <p:cNvSpPr txBox="1"/>
          <p:nvPr/>
        </p:nvSpPr>
        <p:spPr>
          <a:xfrm>
            <a:off x="6326505" y="1771531"/>
            <a:ext cx="2651759" cy="1600438"/>
          </a:xfrm>
          <a:prstGeom prst="rect">
            <a:avLst/>
          </a:prstGeom>
          <a:noFill/>
        </p:spPr>
        <p:txBody>
          <a:bodyPr wrap="square" rtlCol="0">
            <a:spAutoFit/>
          </a:bodyPr>
          <a:lstStyle/>
          <a:p>
            <a:r>
              <a:rPr lang="en-US" sz="1400" b="1" dirty="0">
                <a:latin typeface="Consolas" panose="020B0609020204030204" pitchFamily="49" charset="0"/>
              </a:rPr>
              <a:t>Spinning with aero</a:t>
            </a:r>
          </a:p>
          <a:p>
            <a:r>
              <a:rPr lang="en-US" sz="1400" dirty="0">
                <a:latin typeface="Consolas" panose="020B0609020204030204" pitchFamily="49" charset="0"/>
              </a:rPr>
              <a:t>Nat. freq.    3.0105[Hz]</a:t>
            </a:r>
          </a:p>
          <a:p>
            <a:r>
              <a:rPr lang="en-US" sz="1400" dirty="0">
                <a:latin typeface="Consolas" panose="020B0609020204030204" pitchFamily="49" charset="0"/>
              </a:rPr>
              <a:t>Damping ratio 7.8559[%]</a:t>
            </a:r>
          </a:p>
          <a:p>
            <a:endParaRPr lang="en-US" sz="1400" dirty="0">
              <a:latin typeface="Consolas" panose="020B0609020204030204" pitchFamily="49" charset="0"/>
            </a:endParaRPr>
          </a:p>
          <a:p>
            <a:r>
              <a:rPr lang="en-US" sz="1400" b="1" dirty="0">
                <a:latin typeface="Consolas" panose="020B0609020204030204" pitchFamily="49" charset="0"/>
              </a:rPr>
              <a:t>Not spinning no aero</a:t>
            </a:r>
          </a:p>
          <a:p>
            <a:r>
              <a:rPr lang="en-US" sz="1400" dirty="0">
                <a:latin typeface="Consolas" panose="020B0609020204030204" pitchFamily="49" charset="0"/>
              </a:rPr>
              <a:t>Nat. freq.    3.0109 [Hz]  Damping ratio 2.0073 [%]</a:t>
            </a:r>
          </a:p>
        </p:txBody>
      </p:sp>
    </p:spTree>
    <p:extLst>
      <p:ext uri="{BB962C8B-B14F-4D97-AF65-F5344CB8AC3E}">
        <p14:creationId xmlns:p14="http://schemas.microsoft.com/office/powerpoint/2010/main" val="1825769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DFC-C6C1-7459-2507-4DEF7ACD0C3B}"/>
              </a:ext>
            </a:extLst>
          </p:cNvPr>
          <p:cNvSpPr>
            <a:spLocks noGrp="1"/>
          </p:cNvSpPr>
          <p:nvPr>
            <p:ph type="title"/>
          </p:nvPr>
        </p:nvSpPr>
        <p:spPr/>
        <p:txBody>
          <a:bodyPr/>
          <a:lstStyle/>
          <a:p>
            <a:r>
              <a:rPr lang="en-US" dirty="0"/>
              <a:t>Challenges –Text Editor</a:t>
            </a:r>
          </a:p>
        </p:txBody>
      </p:sp>
      <p:sp>
        <p:nvSpPr>
          <p:cNvPr id="3" name="TextBox 2">
            <a:extLst>
              <a:ext uri="{FF2B5EF4-FFF2-40B4-BE49-F238E27FC236}">
                <a16:creationId xmlns:a16="http://schemas.microsoft.com/office/drawing/2014/main" id="{AE78496B-A7DD-209F-DFD8-4AFBD0A7E25B}"/>
              </a:ext>
            </a:extLst>
          </p:cNvPr>
          <p:cNvSpPr txBox="1"/>
          <p:nvPr/>
        </p:nvSpPr>
        <p:spPr>
          <a:xfrm>
            <a:off x="66262" y="940117"/>
            <a:ext cx="5516765" cy="4185761"/>
          </a:xfrm>
          <a:prstGeom prst="rect">
            <a:avLst/>
          </a:prstGeom>
          <a:noFill/>
        </p:spPr>
        <p:txBody>
          <a:bodyPr wrap="square" rtlCol="0">
            <a:spAutoFit/>
          </a:bodyPr>
          <a:lstStyle/>
          <a:p>
            <a:pPr marL="342900" indent="-342900">
              <a:buFont typeface="Arial" panose="020B0604020202020204" pitchFamily="34" charset="0"/>
              <a:buChar char="•"/>
            </a:pPr>
            <a:r>
              <a:rPr lang="en-US" sz="1400" b="1" dirty="0"/>
              <a:t>TE1: </a:t>
            </a:r>
            <a:r>
              <a:rPr lang="en-US" sz="1400" dirty="0"/>
              <a:t>Setup </a:t>
            </a:r>
            <a:r>
              <a:rPr lang="en-US" sz="1400" dirty="0">
                <a:solidFill>
                  <a:schemeClr val="accent1"/>
                </a:solidFill>
              </a:rPr>
              <a:t>syntax highlighting </a:t>
            </a:r>
            <a:r>
              <a:rPr lang="en-US" sz="1400" dirty="0"/>
              <a:t>so that FAST input files look nicer when you open them. Example specs:</a:t>
            </a:r>
          </a:p>
          <a:p>
            <a:pPr marL="800100" lvl="1" indent="-342900">
              <a:buFont typeface="Arial" panose="020B0604020202020204" pitchFamily="34" charset="0"/>
              <a:buChar char="•"/>
            </a:pPr>
            <a:r>
              <a:rPr lang="en-US" sz="1400" dirty="0"/>
              <a:t>Extensions: .</a:t>
            </a:r>
            <a:r>
              <a:rPr lang="en-US" sz="1400" dirty="0" err="1"/>
              <a:t>dat</a:t>
            </a:r>
            <a:r>
              <a:rPr lang="en-US" sz="1400" dirty="0"/>
              <a:t>, .</a:t>
            </a:r>
            <a:r>
              <a:rPr lang="en-US" sz="1400" dirty="0" err="1"/>
              <a:t>fst</a:t>
            </a:r>
            <a:r>
              <a:rPr lang="en-US" sz="1400" dirty="0"/>
              <a:t>, .</a:t>
            </a:r>
            <a:r>
              <a:rPr lang="en-US" sz="1400" dirty="0" err="1"/>
              <a:t>dvr</a:t>
            </a:r>
            <a:r>
              <a:rPr lang="en-US" sz="1400" dirty="0"/>
              <a:t>, .</a:t>
            </a:r>
            <a:r>
              <a:rPr lang="en-US" sz="1400" dirty="0" err="1"/>
              <a:t>inp</a:t>
            </a:r>
            <a:endParaRPr lang="en-US" sz="1400" dirty="0"/>
          </a:p>
          <a:p>
            <a:pPr marL="800100" lvl="1" indent="-342900">
              <a:buFont typeface="Arial" panose="020B0604020202020204" pitchFamily="34" charset="0"/>
              <a:buChar char="•"/>
            </a:pPr>
            <a:r>
              <a:rPr lang="en-US" sz="1400" dirty="0"/>
              <a:t>Comments characters: !, #, ===</a:t>
            </a:r>
          </a:p>
          <a:p>
            <a:pPr marL="800100" lvl="1" indent="-342900">
              <a:buFont typeface="Arial" panose="020B0604020202020204" pitchFamily="34" charset="0"/>
              <a:buChar char="•"/>
            </a:pPr>
            <a:r>
              <a:rPr lang="en-US" sz="1400" dirty="0"/>
              <a:t>Strings: “” or ‘’</a:t>
            </a:r>
          </a:p>
          <a:p>
            <a:pPr marL="800100" lvl="1" indent="-342900">
              <a:buFont typeface="Arial" panose="020B0604020202020204" pitchFamily="34" charset="0"/>
              <a:buChar char="•"/>
            </a:pPr>
            <a:r>
              <a:rPr lang="en-US" sz="1400" dirty="0"/>
              <a:t>Numbers</a:t>
            </a:r>
          </a:p>
          <a:p>
            <a:pPr marL="800100" lvl="1" indent="-342900">
              <a:buFont typeface="Arial" panose="020B0604020202020204" pitchFamily="34" charset="0"/>
              <a:buChar char="•"/>
            </a:pPr>
            <a:r>
              <a:rPr lang="en-US" sz="1400" dirty="0"/>
              <a:t>Keywords: True, False, default (case insensitive)</a:t>
            </a:r>
          </a:p>
          <a:p>
            <a:pPr lvl="1"/>
            <a:endParaRPr lang="en-US" sz="1400" dirty="0"/>
          </a:p>
          <a:p>
            <a:pPr marL="342900" indent="-342900">
              <a:buFont typeface="Arial" panose="020B0604020202020204" pitchFamily="34" charset="0"/>
              <a:buChar char="•"/>
            </a:pPr>
            <a:r>
              <a:rPr lang="en-US" sz="1400" b="1" dirty="0"/>
              <a:t>TE2: </a:t>
            </a:r>
            <a:r>
              <a:rPr lang="en-US" sz="1400" dirty="0"/>
              <a:t>Can you edit </a:t>
            </a:r>
            <a:r>
              <a:rPr lang="en-US" sz="1400" dirty="0">
                <a:solidFill>
                  <a:schemeClr val="accent3"/>
                </a:solidFill>
              </a:rPr>
              <a:t>multiple lines </a:t>
            </a:r>
            <a:r>
              <a:rPr lang="en-US" sz="1400" dirty="0"/>
              <a:t>at once?</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TE3: </a:t>
            </a:r>
            <a:r>
              <a:rPr lang="en-US" sz="1400" dirty="0"/>
              <a:t>Can you </a:t>
            </a:r>
            <a:r>
              <a:rPr lang="en-US" sz="1400" dirty="0">
                <a:solidFill>
                  <a:schemeClr val="bg2"/>
                </a:solidFill>
              </a:rPr>
              <a:t>open the file </a:t>
            </a:r>
            <a:r>
              <a:rPr lang="en-US" sz="1400" dirty="0"/>
              <a:t>where the cursor is located?</a:t>
            </a:r>
            <a:br>
              <a:rPr lang="en-US" sz="1400" dirty="0"/>
            </a:br>
            <a:r>
              <a:rPr lang="en-US" sz="1400" dirty="0"/>
              <a:t>And then go back.</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b="1" dirty="0"/>
              <a:t>TE4: </a:t>
            </a:r>
            <a:r>
              <a:rPr lang="en-US" sz="1400" dirty="0"/>
              <a:t>Can you open a </a:t>
            </a:r>
            <a:r>
              <a:rPr lang="en-US" sz="1400" b="1" dirty="0"/>
              <a:t>terminal</a:t>
            </a:r>
            <a:r>
              <a:rPr lang="en-US" sz="1400" dirty="0"/>
              <a:t> in the same folder as the file you are editing?</a:t>
            </a:r>
          </a:p>
          <a:p>
            <a:endParaRPr lang="en-US" sz="1400" dirty="0"/>
          </a:p>
          <a:p>
            <a:pPr marL="342900" indent="-342900">
              <a:buFont typeface="Arial" panose="020B0604020202020204" pitchFamily="34" charset="0"/>
              <a:buChar char="•"/>
            </a:pPr>
            <a:r>
              <a:rPr lang="en-US" sz="1400" b="1" dirty="0"/>
              <a:t>TE5: </a:t>
            </a:r>
            <a:r>
              <a:rPr lang="en-US" sz="1400" dirty="0"/>
              <a:t>When you are typing a </a:t>
            </a:r>
            <a:r>
              <a:rPr lang="en-US" sz="1400" dirty="0" err="1"/>
              <a:t>filepath</a:t>
            </a:r>
            <a:r>
              <a:rPr lang="en-US" sz="1400" dirty="0"/>
              <a:t>, can you </a:t>
            </a:r>
            <a:r>
              <a:rPr lang="en-US" sz="1400" dirty="0">
                <a:solidFill>
                  <a:schemeClr val="accent5"/>
                </a:solidFill>
              </a:rPr>
              <a:t>autocomplete</a:t>
            </a:r>
            <a:r>
              <a:rPr lang="en-US" sz="1400" dirty="0"/>
              <a:t> it with existing files on your system?</a:t>
            </a:r>
          </a:p>
          <a:p>
            <a:pPr marL="342900" indent="-34290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6D192003-08EF-5B2F-FC57-3DFAE706B11F}"/>
              </a:ext>
            </a:extLst>
          </p:cNvPr>
          <p:cNvPicPr>
            <a:picLocks noChangeAspect="1"/>
          </p:cNvPicPr>
          <p:nvPr/>
        </p:nvPicPr>
        <p:blipFill rotWithShape="1">
          <a:blip r:embed="rId2">
            <a:extLst>
              <a:ext uri="{28A0092B-C50C-407E-A947-70E740481C1C}">
                <a14:useLocalDpi xmlns:a14="http://schemas.microsoft.com/office/drawing/2010/main" val="0"/>
              </a:ext>
            </a:extLst>
          </a:blip>
          <a:srcRect l="-1"/>
          <a:stretch/>
        </p:blipFill>
        <p:spPr>
          <a:xfrm>
            <a:off x="3609147" y="1434346"/>
            <a:ext cx="5468591" cy="482533"/>
          </a:xfrm>
          <a:prstGeom prst="rect">
            <a:avLst/>
          </a:prstGeom>
          <a:ln w="19050">
            <a:solidFill>
              <a:schemeClr val="accent1"/>
            </a:solidFill>
          </a:ln>
        </p:spPr>
      </p:pic>
      <p:grpSp>
        <p:nvGrpSpPr>
          <p:cNvPr id="14" name="Group 13">
            <a:extLst>
              <a:ext uri="{FF2B5EF4-FFF2-40B4-BE49-F238E27FC236}">
                <a16:creationId xmlns:a16="http://schemas.microsoft.com/office/drawing/2014/main" id="{C818D008-CAFD-5423-BBD8-9DEA006A4554}"/>
              </a:ext>
            </a:extLst>
          </p:cNvPr>
          <p:cNvGrpSpPr/>
          <p:nvPr/>
        </p:nvGrpSpPr>
        <p:grpSpPr>
          <a:xfrm>
            <a:off x="3575868" y="2595842"/>
            <a:ext cx="4430858" cy="418205"/>
            <a:chOff x="4183054" y="2241412"/>
            <a:chExt cx="5348598" cy="504826"/>
          </a:xfrm>
        </p:grpSpPr>
        <p:pic>
          <p:nvPicPr>
            <p:cNvPr id="7" name="Picture 6">
              <a:extLst>
                <a:ext uri="{FF2B5EF4-FFF2-40B4-BE49-F238E27FC236}">
                  <a16:creationId xmlns:a16="http://schemas.microsoft.com/office/drawing/2014/main" id="{85975F89-C8A3-9C7B-DC3B-1C5977F262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83054" y="2241412"/>
              <a:ext cx="2273588" cy="480831"/>
            </a:xfrm>
            <a:prstGeom prst="rect">
              <a:avLst/>
            </a:prstGeom>
            <a:ln w="28575">
              <a:solidFill>
                <a:schemeClr val="accent3"/>
              </a:solidFill>
            </a:ln>
          </p:spPr>
        </p:pic>
        <p:pic>
          <p:nvPicPr>
            <p:cNvPr id="10" name="Picture 9">
              <a:extLst>
                <a:ext uri="{FF2B5EF4-FFF2-40B4-BE49-F238E27FC236}">
                  <a16:creationId xmlns:a16="http://schemas.microsoft.com/office/drawing/2014/main" id="{05B5B391-D74D-735E-9CAF-150587FDC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27" y="2241413"/>
              <a:ext cx="2562225" cy="504825"/>
            </a:xfrm>
            <a:prstGeom prst="rect">
              <a:avLst/>
            </a:prstGeom>
            <a:ln w="28575">
              <a:solidFill>
                <a:schemeClr val="accent3"/>
              </a:solidFill>
            </a:ln>
          </p:spPr>
        </p:pic>
        <p:cxnSp>
          <p:nvCxnSpPr>
            <p:cNvPr id="12" name="Straight Arrow Connector 11">
              <a:extLst>
                <a:ext uri="{FF2B5EF4-FFF2-40B4-BE49-F238E27FC236}">
                  <a16:creationId xmlns:a16="http://schemas.microsoft.com/office/drawing/2014/main" id="{0CF4E983-29B3-F8B2-CB83-347C12E0883E}"/>
                </a:ext>
              </a:extLst>
            </p:cNvPr>
            <p:cNvCxnSpPr>
              <a:stCxn id="7" idx="3"/>
              <a:endCxn id="10" idx="1"/>
            </p:cNvCxnSpPr>
            <p:nvPr/>
          </p:nvCxnSpPr>
          <p:spPr>
            <a:xfrm flipV="1">
              <a:off x="6456642" y="2481827"/>
              <a:ext cx="512785" cy="1"/>
            </a:xfrm>
            <a:prstGeom prst="straightConnector1">
              <a:avLst/>
            </a:prstGeom>
            <a:ln w="2857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90203218-49A6-8698-4893-55DF2724032F}"/>
              </a:ext>
            </a:extLst>
          </p:cNvPr>
          <p:cNvSpPr txBox="1"/>
          <p:nvPr/>
        </p:nvSpPr>
        <p:spPr>
          <a:xfrm>
            <a:off x="66262" y="626041"/>
            <a:ext cx="8846896" cy="261610"/>
          </a:xfrm>
          <a:prstGeom prst="rect">
            <a:avLst/>
          </a:prstGeom>
          <a:noFill/>
        </p:spPr>
        <p:txBody>
          <a:bodyPr wrap="square" rtlCol="0">
            <a:spAutoFit/>
          </a:bodyPr>
          <a:lstStyle/>
          <a:p>
            <a:r>
              <a:rPr lang="en-US" sz="1100" dirty="0"/>
              <a:t>NOTE: I can help for Vim</a:t>
            </a:r>
          </a:p>
        </p:txBody>
      </p:sp>
      <p:grpSp>
        <p:nvGrpSpPr>
          <p:cNvPr id="27" name="Group 26">
            <a:extLst>
              <a:ext uri="{FF2B5EF4-FFF2-40B4-BE49-F238E27FC236}">
                <a16:creationId xmlns:a16="http://schemas.microsoft.com/office/drawing/2014/main" id="{BA1D0494-E59A-84C1-8A03-FD33EBCCDE02}"/>
              </a:ext>
            </a:extLst>
          </p:cNvPr>
          <p:cNvGrpSpPr/>
          <p:nvPr/>
        </p:nvGrpSpPr>
        <p:grpSpPr>
          <a:xfrm>
            <a:off x="4571999" y="3156213"/>
            <a:ext cx="4599171" cy="914834"/>
            <a:chOff x="4362819" y="3288549"/>
            <a:chExt cx="4599171" cy="914834"/>
          </a:xfrm>
        </p:grpSpPr>
        <p:grpSp>
          <p:nvGrpSpPr>
            <p:cNvPr id="23" name="Group 22">
              <a:extLst>
                <a:ext uri="{FF2B5EF4-FFF2-40B4-BE49-F238E27FC236}">
                  <a16:creationId xmlns:a16="http://schemas.microsoft.com/office/drawing/2014/main" id="{96BB8E6C-6EC2-735D-A09F-0D83BCAEFF65}"/>
                </a:ext>
              </a:extLst>
            </p:cNvPr>
            <p:cNvGrpSpPr/>
            <p:nvPr/>
          </p:nvGrpSpPr>
          <p:grpSpPr>
            <a:xfrm>
              <a:off x="4362819" y="3288549"/>
              <a:ext cx="4599171" cy="914834"/>
              <a:chOff x="4402240" y="3373390"/>
              <a:chExt cx="4599171" cy="914834"/>
            </a:xfrm>
          </p:grpSpPr>
          <p:pic>
            <p:nvPicPr>
              <p:cNvPr id="16" name="Picture 15">
                <a:extLst>
                  <a:ext uri="{FF2B5EF4-FFF2-40B4-BE49-F238E27FC236}">
                    <a16:creationId xmlns:a16="http://schemas.microsoft.com/office/drawing/2014/main" id="{60449E7C-7024-C87A-5CC5-23D37B875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240" y="3373390"/>
                <a:ext cx="938386" cy="166488"/>
              </a:xfrm>
              <a:prstGeom prst="rect">
                <a:avLst/>
              </a:prstGeom>
              <a:ln w="28575">
                <a:solidFill>
                  <a:schemeClr val="bg2"/>
                </a:solidFill>
              </a:ln>
            </p:spPr>
          </p:pic>
          <p:pic>
            <p:nvPicPr>
              <p:cNvPr id="20" name="Picture 19">
                <a:extLst>
                  <a:ext uri="{FF2B5EF4-FFF2-40B4-BE49-F238E27FC236}">
                    <a16:creationId xmlns:a16="http://schemas.microsoft.com/office/drawing/2014/main" id="{67837366-B275-0C07-0DD0-EB9F3EF623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79" y="3399534"/>
                <a:ext cx="2905332" cy="888690"/>
              </a:xfrm>
              <a:prstGeom prst="rect">
                <a:avLst/>
              </a:prstGeom>
              <a:ln w="28575">
                <a:solidFill>
                  <a:schemeClr val="bg2"/>
                </a:solidFill>
              </a:ln>
            </p:spPr>
          </p:pic>
          <p:cxnSp>
            <p:nvCxnSpPr>
              <p:cNvPr id="21" name="Straight Arrow Connector 20">
                <a:extLst>
                  <a:ext uri="{FF2B5EF4-FFF2-40B4-BE49-F238E27FC236}">
                    <a16:creationId xmlns:a16="http://schemas.microsoft.com/office/drawing/2014/main" id="{F0DAFFE8-F771-C8EC-9F93-4E6EFB8013E0}"/>
                  </a:ext>
                </a:extLst>
              </p:cNvPr>
              <p:cNvCxnSpPr>
                <a:cxnSpLocks/>
              </p:cNvCxnSpPr>
              <p:nvPr/>
            </p:nvCxnSpPr>
            <p:spPr>
              <a:xfrm>
                <a:off x="5365464" y="3456635"/>
                <a:ext cx="722356" cy="0"/>
              </a:xfrm>
              <a:prstGeom prst="straightConnector1">
                <a:avLst/>
              </a:prstGeom>
              <a:ln w="28575">
                <a:solidFill>
                  <a:schemeClr val="bg2"/>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D8621082-FC0A-48A8-1D45-2DDC221336BE}"/>
                </a:ext>
              </a:extLst>
            </p:cNvPr>
            <p:cNvCxnSpPr>
              <a:cxnSpLocks/>
            </p:cNvCxnSpPr>
            <p:nvPr/>
          </p:nvCxnSpPr>
          <p:spPr>
            <a:xfrm flipH="1">
              <a:off x="5301205" y="3462590"/>
              <a:ext cx="722356" cy="0"/>
            </a:xfrm>
            <a:prstGeom prst="straightConnector1">
              <a:avLst/>
            </a:prstGeom>
            <a:ln w="28575">
              <a:solidFill>
                <a:schemeClr val="bg2"/>
              </a:solidFill>
              <a:tailEnd type="triangle"/>
            </a:ln>
          </p:spPr>
          <p:style>
            <a:lnRef idx="2">
              <a:schemeClr val="accent1"/>
            </a:lnRef>
            <a:fillRef idx="0">
              <a:schemeClr val="accent1"/>
            </a:fillRef>
            <a:effectRef idx="1">
              <a:schemeClr val="accent1"/>
            </a:effectRef>
            <a:fontRef idx="minor">
              <a:schemeClr val="tx1"/>
            </a:fontRef>
          </p:style>
        </p:cxnSp>
      </p:grpSp>
      <p:pic>
        <p:nvPicPr>
          <p:cNvPr id="31" name="Picture 30">
            <a:extLst>
              <a:ext uri="{FF2B5EF4-FFF2-40B4-BE49-F238E27FC236}">
                <a16:creationId xmlns:a16="http://schemas.microsoft.com/office/drawing/2014/main" id="{35018E74-D324-A7D7-EF07-0C6AE4471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1928" y="4199437"/>
            <a:ext cx="2087752" cy="933994"/>
          </a:xfrm>
          <a:prstGeom prst="rect">
            <a:avLst/>
          </a:prstGeom>
          <a:ln w="28575">
            <a:solidFill>
              <a:schemeClr val="accent5"/>
            </a:solidFill>
          </a:ln>
        </p:spPr>
      </p:pic>
    </p:spTree>
    <p:extLst>
      <p:ext uri="{BB962C8B-B14F-4D97-AF65-F5344CB8AC3E}">
        <p14:creationId xmlns:p14="http://schemas.microsoft.com/office/powerpoint/2010/main" val="324109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15892</TotalTime>
  <Words>6777</Words>
  <Application>Microsoft Office PowerPoint</Application>
  <PresentationFormat>On-screen Show (16:9)</PresentationFormat>
  <Paragraphs>757</Paragraphs>
  <Slides>58</Slides>
  <Notes>8</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-apple-system</vt:lpstr>
      <vt:lpstr>Arial</vt:lpstr>
      <vt:lpstr>Calibri</vt:lpstr>
      <vt:lpstr>Consolas</vt:lpstr>
      <vt:lpstr>Office Theme</vt:lpstr>
      <vt:lpstr>PowerPoint Presentation</vt:lpstr>
      <vt:lpstr>About</vt:lpstr>
      <vt:lpstr>Outline</vt:lpstr>
      <vt:lpstr>Tools overview</vt:lpstr>
      <vt:lpstr>PowerPoint Presentation</vt:lpstr>
      <vt:lpstr>Challenges for standard users</vt:lpstr>
      <vt:lpstr>Challenges – OpenFAST Debugging</vt:lpstr>
      <vt:lpstr>Challenges – OpenFAST Debugging – Expected results</vt:lpstr>
      <vt:lpstr>Challenges –Text Editor</vt:lpstr>
      <vt:lpstr>Challenges – Operating system and command prompt</vt:lpstr>
      <vt:lpstr>Challenges – OpenFAST Features</vt:lpstr>
      <vt:lpstr>Challenges – Tools</vt:lpstr>
      <vt:lpstr>Challenges – Developers [L3]</vt:lpstr>
      <vt:lpstr>PowerPoint Presentation</vt:lpstr>
      <vt:lpstr>Inputs and outputs</vt:lpstr>
      <vt:lpstr>Inputs and outputs (in practice)</vt:lpstr>
      <vt:lpstr>Inputs and outputs – Some notes [L1-L2]</vt:lpstr>
      <vt:lpstr>Getting OpenFAST</vt:lpstr>
      <vt:lpstr>Running OpenFAST</vt:lpstr>
      <vt:lpstr>Running OpenFAST – Some notes [L1-L2]</vt:lpstr>
      <vt:lpstr>Input file syntax</vt:lpstr>
      <vt:lpstr>Output file and output channels [L1-L2]</vt:lpstr>
      <vt:lpstr>Errors [L1-L2]</vt:lpstr>
      <vt:lpstr>PowerPoint Presentation</vt:lpstr>
      <vt:lpstr>Tutorial inputs files</vt:lpstr>
      <vt:lpstr>Case 1 – Onshore turbine, structure only</vt:lpstr>
      <vt:lpstr>Case 2 – Steady Wind of 8m/s</vt:lpstr>
      <vt:lpstr>Case 3 – Steady Wind of 8m/s with simple controller</vt:lpstr>
      <vt:lpstr>Case 5 – Turbulent Wind ~8m/s with simple controller</vt:lpstr>
      <vt:lpstr>Case 5 – Turbulent Wind ~8m/s with simple controller</vt:lpstr>
      <vt:lpstr>Case 6 – Monopile with regular waves</vt:lpstr>
      <vt:lpstr>PowerPoint Presentation</vt:lpstr>
      <vt:lpstr>Where to find help</vt:lpstr>
      <vt:lpstr>Input files change all the time….</vt:lpstr>
      <vt:lpstr>PowerPoint Presentation</vt:lpstr>
      <vt:lpstr>pyDatView</vt:lpstr>
      <vt:lpstr>pyDatView</vt:lpstr>
      <vt:lpstr>python-toolbox</vt:lpstr>
      <vt:lpstr>python-toolbox – simple examples</vt:lpstr>
      <vt:lpstr>python-toolbox – simple examples</vt:lpstr>
      <vt:lpstr>python-toolbox – simple examples</vt:lpstr>
      <vt:lpstr>python-toolbox – simple examples</vt:lpstr>
      <vt:lpstr>python-toolbox</vt:lpstr>
      <vt:lpstr>WEIS - ROSCO</vt:lpstr>
      <vt:lpstr>PowerPoint Presentation</vt:lpstr>
      <vt:lpstr>OLAF – Guidelines </vt:lpstr>
      <vt:lpstr>OLAF – Case 9  </vt:lpstr>
      <vt:lpstr>OLAF – Case 9  </vt:lpstr>
      <vt:lpstr>Linearization – Some preliminary notes</vt:lpstr>
      <vt:lpstr>Linearization – Some preliminary notes</vt:lpstr>
      <vt:lpstr>Linearization – Case 10 – Blade Only in Vacuum</vt:lpstr>
      <vt:lpstr>Linearization – Case 11 – Rotating</vt:lpstr>
      <vt:lpstr>Linearization – Case 11 – Rotating</vt:lpstr>
      <vt:lpstr>Linearization – Case 12 – Campbell diagram</vt:lpstr>
      <vt:lpstr>Linearization – Case 11 – Campbell diagram</vt:lpstr>
      <vt:lpstr>Linearization – Some more notes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Branlard, Emmanuel</cp:lastModifiedBy>
  <cp:revision>2097</cp:revision>
  <cp:lastPrinted>2019-03-28T06:14:19Z</cp:lastPrinted>
  <dcterms:created xsi:type="dcterms:W3CDTF">2019-02-01T22:56:44Z</dcterms:created>
  <dcterms:modified xsi:type="dcterms:W3CDTF">2023-10-27T22:12:28Z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2023-10-26T01:44:38Z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581f4200-e436-4e64-a645-9df45946d393</vt:lpwstr>
  </property>
  <property fmtid="{D5CDD505-2E9C-101B-9397-08002B2CF9AE}" pid="8" name="MSIP_Label_95965d95-ecc0-4720-b759-1f33c42ed7da_ContentBits">
    <vt:lpwstr>0</vt:lpwstr>
  </property>
</Properties>
</file>